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notesMasterIdLst>
    <p:notesMasterId r:id="rId25"/>
  </p:notesMasterIdLst>
  <p:handoutMasterIdLst>
    <p:handoutMasterId r:id="rId26"/>
  </p:handoutMasterIdLst>
  <p:sldIdLst>
    <p:sldId id="278" r:id="rId6"/>
    <p:sldId id="273" r:id="rId7"/>
    <p:sldId id="285" r:id="rId8"/>
    <p:sldId id="295" r:id="rId9"/>
    <p:sldId id="293" r:id="rId10"/>
    <p:sldId id="296" r:id="rId11"/>
    <p:sldId id="297" r:id="rId12"/>
    <p:sldId id="286" r:id="rId13"/>
    <p:sldId id="298" r:id="rId14"/>
    <p:sldId id="299" r:id="rId15"/>
    <p:sldId id="287" r:id="rId16"/>
    <p:sldId id="300" r:id="rId17"/>
    <p:sldId id="301" r:id="rId18"/>
    <p:sldId id="275" r:id="rId19"/>
    <p:sldId id="302" r:id="rId20"/>
    <p:sldId id="290" r:id="rId21"/>
    <p:sldId id="288" r:id="rId22"/>
    <p:sldId id="291" r:id="rId23"/>
    <p:sldId id="294" r:id="rId24"/>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3" clrIdx="0">
    <p:extLst>
      <p:ext uri="{19B8F6BF-5375-455C-9EA6-DF929625EA0E}">
        <p15:presenceInfo xmlns:p15="http://schemas.microsoft.com/office/powerpoint/2012/main" userId="S::elsa.garcia-maltras@fiscal.es::ead65ba4-d040-41b4-90d3-5bf7b5270d4c" providerId="AD"/>
      </p:ext>
    </p:extLst>
  </p:cmAuthor>
  <p:cmAuthor id="2" name="Till Gut" initials="TG" lastIdx="8"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40" autoAdjust="0"/>
  </p:normalViewPr>
  <p:slideViewPr>
    <p:cSldViewPr snapToGrid="0">
      <p:cViewPr varScale="1">
        <p:scale>
          <a:sx n="55" d="100"/>
          <a:sy n="55" d="100"/>
        </p:scale>
        <p:origin x="10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03.02.2022</a:t>
            </a:fld>
            <a:endParaRPr lang="fr-FR" dirty="0"/>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‹N°›</a:t>
            </a:fld>
            <a:endParaRPr lang="fr-FR" dirty="0"/>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03/02/2022</a:t>
            </a:fld>
            <a:endParaRPr lang="fr-FR" dirty="0"/>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‹N°›</a:t>
            </a:fld>
            <a:endParaRPr lang="fr-FR" dirty="0"/>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Cette PPP explique la clôture des enquêtes du Parquet européen. Le groupe cible est principalement composé de PED. Toutefois, il convient de noter que les juridictions nationales ont un rôle à jouer dans la décision concernant la clôture de la phase d’enquête, par exemple dans la procédure simplifiée en matière de poursuites en vertu de l’article 40.</a:t>
            </a:r>
          </a:p>
          <a:p>
            <a:r>
              <a:rPr lang="fr-FR" noProof="0" dirty="0"/>
              <a:t>L’autorité judiciaire nationale est abordée spécifiquement aux diapositives n° 15 (article 34 – Renvois et transferts de procédure aux autorités nationales) et n° 19 (Procédures judiciaires/Phase du procès).</a:t>
            </a:r>
          </a:p>
          <a:p>
            <a:endParaRPr lang="fr-FR" noProof="0"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dirty="0"/>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Les experts nationaux pourraient contribuer et débattre avec les praticiens nationaux pour voir si les meures de procédure prévues par leur droit national sont celles visées à l’article 40.</a:t>
            </a:r>
          </a:p>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voir la note de la diapositive n° 2 : lorsque le groupe cible est principalement composé de PED, les juridictions nationales les </a:t>
            </a:r>
            <a:r>
              <a:rPr lang="fr-FR" dirty="0"/>
              <a:t>peuvent avoir un rôle à jouer dans les décision concernant la procédure cimplifiée en matière de poursuites en vertu de l‘article 40.</a:t>
            </a:r>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n-GB" dirty="0"/>
          </a:p>
        </p:txBody>
      </p:sp>
    </p:spTree>
    <p:extLst>
      <p:ext uri="{BB962C8B-B14F-4D97-AF65-F5344CB8AC3E}">
        <p14:creationId xmlns:p14="http://schemas.microsoft.com/office/powerpoint/2010/main" val="394464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12</a:t>
            </a:fld>
            <a:endParaRPr lang="en-GB" dirty="0"/>
          </a:p>
        </p:txBody>
      </p:sp>
    </p:spTree>
    <p:extLst>
      <p:ext uri="{BB962C8B-B14F-4D97-AF65-F5344CB8AC3E}">
        <p14:creationId xmlns:p14="http://schemas.microsoft.com/office/powerpoint/2010/main" val="95584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voir la note de la diapositive n° 2 : lorsque le groupe cible est principalement composé de PED, les autorités nationales sont concernées par la consultation en vertu de l’article </a:t>
            </a:r>
            <a:r>
              <a:rPr lang="en-GB" dirty="0"/>
              <a:t>40(1).</a:t>
            </a: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n-GB" dirty="0"/>
          </a:p>
        </p:txBody>
      </p:sp>
    </p:spTree>
    <p:extLst>
      <p:ext uri="{BB962C8B-B14F-4D97-AF65-F5344CB8AC3E}">
        <p14:creationId xmlns:p14="http://schemas.microsoft.com/office/powerpoint/2010/main" val="244619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voir la note de la diapositive n° 2 : lorsque le groupe cible est principalement composé de PED, les autorités nationales sont concernées par les transferts et renvois en vertu de l’article </a:t>
            </a:r>
            <a:r>
              <a:rPr lang="en-GB" dirty="0"/>
              <a:t>34.</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14</a:t>
            </a:fld>
            <a:endParaRPr lang="en-GB" dirty="0"/>
          </a:p>
        </p:txBody>
      </p:sp>
    </p:spTree>
    <p:extLst>
      <p:ext uri="{BB962C8B-B14F-4D97-AF65-F5344CB8AC3E}">
        <p14:creationId xmlns:p14="http://schemas.microsoft.com/office/powerpoint/2010/main" val="1305219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DE, FR, IT, EE choisis à titre d’exemple - il pourrait s’agir d’autres États membres </a:t>
            </a:r>
            <a:endParaRPr lang="de-AT" dirty="0"/>
          </a:p>
        </p:txBody>
      </p:sp>
      <p:sp>
        <p:nvSpPr>
          <p:cNvPr id="4" name="Foliennummernplatzhalter 3"/>
          <p:cNvSpPr>
            <a:spLocks noGrp="1"/>
          </p:cNvSpPr>
          <p:nvPr>
            <p:ph type="sldNum" sz="quarter" idx="10"/>
          </p:nvPr>
        </p:nvSpPr>
        <p:spPr/>
        <p:txBody>
          <a:bodyPr/>
          <a:lstStyle/>
          <a:p>
            <a:fld id="{FD89B21C-8A95-4E10-8683-F701B55527DB}" type="slidenum">
              <a:rPr lang="de-DE" smtClean="0"/>
              <a:t>16</a:t>
            </a:fld>
            <a:endParaRPr lang="de-DE" dirty="0"/>
          </a:p>
        </p:txBody>
      </p:sp>
    </p:spTree>
    <p:extLst>
      <p:ext uri="{BB962C8B-B14F-4D97-AF65-F5344CB8AC3E}">
        <p14:creationId xmlns:p14="http://schemas.microsoft.com/office/powerpoint/2010/main" val="172675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Tous les modes de clôture des enquêtes doivent être accompagnés, et donc mis en œuvre par une mesure de procédure en droit national.</a:t>
            </a:r>
          </a:p>
        </p:txBody>
      </p:sp>
      <p:sp>
        <p:nvSpPr>
          <p:cNvPr id="4" name="Foliennummernplatzhalter 3"/>
          <p:cNvSpPr>
            <a:spLocks noGrp="1"/>
          </p:cNvSpPr>
          <p:nvPr>
            <p:ph type="sldNum" sz="quarter" idx="5"/>
          </p:nvPr>
        </p:nvSpPr>
        <p:spPr/>
        <p:txBody>
          <a:bodyPr/>
          <a:lstStyle/>
          <a:p>
            <a:fld id="{4E391B68-67F8-4E32-8F57-9F9CE295B3CB}" type="slidenum">
              <a:rPr lang="en-GB" smtClean="0"/>
              <a:t>17</a:t>
            </a:fld>
            <a:endParaRPr lang="en-GB" dirty="0"/>
          </a:p>
        </p:txBody>
      </p:sp>
    </p:spTree>
    <p:extLst>
      <p:ext uri="{BB962C8B-B14F-4D97-AF65-F5344CB8AC3E}">
        <p14:creationId xmlns:p14="http://schemas.microsoft.com/office/powerpoint/2010/main" val="3632172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Cette diapositive vise à souligner que les procédures judiciaires et la phase du procès sont régies par le droit national. Le règlement du parquet européen donne peu de précisions à ce sujet, ne serait-ce qu’en raison du droit primaire de l’Union visé à l’article 84 du </a:t>
            </a:r>
            <a:r>
              <a:rPr lang="fr-FR" sz="1200" noProof="0" dirty="0">
                <a:solidFill>
                  <a:schemeClr val="tx1"/>
                </a:solidFill>
                <a:latin typeface="+mn-lt"/>
              </a:rPr>
              <a:t>TFUE.</a:t>
            </a:r>
            <a:endParaRPr lang="fr-FR" noProof="0" dirty="0"/>
          </a:p>
        </p:txBody>
      </p:sp>
      <p:sp>
        <p:nvSpPr>
          <p:cNvPr id="4" name="Foliennummernplatzhalter 3"/>
          <p:cNvSpPr>
            <a:spLocks noGrp="1"/>
          </p:cNvSpPr>
          <p:nvPr>
            <p:ph type="sldNum" sz="quarter" idx="5"/>
          </p:nvPr>
        </p:nvSpPr>
        <p:spPr/>
        <p:txBody>
          <a:bodyPr/>
          <a:lstStyle/>
          <a:p>
            <a:fld id="{4E391B68-67F8-4E32-8F57-9F9CE295B3CB}" type="slidenum">
              <a:rPr lang="en-GB" smtClean="0"/>
              <a:t>18</a:t>
            </a:fld>
            <a:endParaRPr lang="en-GB" dirty="0"/>
          </a:p>
        </p:txBody>
      </p:sp>
    </p:spTree>
    <p:extLst>
      <p:ext uri="{BB962C8B-B14F-4D97-AF65-F5344CB8AC3E}">
        <p14:creationId xmlns:p14="http://schemas.microsoft.com/office/powerpoint/2010/main" val="163977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Le tout est illustré par un schéma à la diapositive suivante.</a:t>
            </a:r>
          </a:p>
          <a:p>
            <a:r>
              <a:rPr lang="fr-FR" noProof="0" dirty="0"/>
              <a:t>Pour le règlement intérieur et d’autres décisions du collège, voir 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dirty="0"/>
          </a:p>
        </p:txBody>
      </p:sp>
    </p:spTree>
    <p:extLst>
      <p:ext uri="{BB962C8B-B14F-4D97-AF65-F5344CB8AC3E}">
        <p14:creationId xmlns:p14="http://schemas.microsoft.com/office/powerpoint/2010/main" val="15375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DE, FR, IT, EE choisis à titre d‘exemple – </a:t>
            </a:r>
            <a:r>
              <a:rPr lang="fr-FR" dirty="0"/>
              <a:t>il pourrait s’agir d’autres États membres</a:t>
            </a:r>
            <a:r>
              <a:rPr lang="fr-FR" noProof="0" dirty="0"/>
              <a:t>.</a:t>
            </a:r>
          </a:p>
        </p:txBody>
      </p:sp>
      <p:sp>
        <p:nvSpPr>
          <p:cNvPr id="4" name="Foliennummernplatzhalter 3"/>
          <p:cNvSpPr>
            <a:spLocks noGrp="1"/>
          </p:cNvSpPr>
          <p:nvPr>
            <p:ph type="sldNum" sz="quarter" idx="10"/>
          </p:nvPr>
        </p:nvSpPr>
        <p:spPr/>
        <p:txBody>
          <a:bodyPr/>
          <a:lstStyle/>
          <a:p>
            <a:fld id="{FD89B21C-8A95-4E10-8683-F701B55527DB}" type="slidenum">
              <a:rPr lang="de-DE" smtClean="0"/>
              <a:t>3</a:t>
            </a:fld>
            <a:endParaRPr lang="de-DE" dirty="0"/>
          </a:p>
        </p:txBody>
      </p:sp>
    </p:spTree>
    <p:extLst>
      <p:ext uri="{BB962C8B-B14F-4D97-AF65-F5344CB8AC3E}">
        <p14:creationId xmlns:p14="http://schemas.microsoft.com/office/powerpoint/2010/main" val="172675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Experts nationaux : il s'agit d'un sujet pour lequel il est très intéressant de contribuer et de débattre avec les praticiens nationaux/PED de la manière dont le contrôle judiciaire de l'élection de for pourrait fonctionner, selon le droit national et dans la pratique.</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dirty="0"/>
          </a:p>
        </p:txBody>
      </p:sp>
    </p:spTree>
    <p:extLst>
      <p:ext uri="{BB962C8B-B14F-4D97-AF65-F5344CB8AC3E}">
        <p14:creationId xmlns:p14="http://schemas.microsoft.com/office/powerpoint/2010/main" val="12925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Experts nationaux : il s'agit d'un sujet pour lequel il est très intéressant de contribuer et de débattre avec les praticiens nationaux des possibilités de poursuites en droit national, au-delà de l'acte d'accusation à part entière, qui pourraient également être qualifiées aux fins de l’article 36.</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dirty="0"/>
          </a:p>
        </p:txBody>
      </p:sp>
    </p:spTree>
    <p:extLst>
      <p:ext uri="{BB962C8B-B14F-4D97-AF65-F5344CB8AC3E}">
        <p14:creationId xmlns:p14="http://schemas.microsoft.com/office/powerpoint/2010/main" val="283492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National experts could contribute and discuss with national practitioners what the competent national authorities are and what the „specific purpose“ would be from the perspective of national law.</a:t>
            </a:r>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dirty="0"/>
          </a:p>
        </p:txBody>
      </p:sp>
    </p:spTree>
    <p:extLst>
      <p:ext uri="{BB962C8B-B14F-4D97-AF65-F5344CB8AC3E}">
        <p14:creationId xmlns:p14="http://schemas.microsoft.com/office/powerpoint/2010/main" val="94349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noProof="0" dirty="0"/>
              <a:t>Les experts nationaux pourraient contribuer et débattre avec les praticiens nationaux pour voir si les motifs de classement sans suite en droit national </a:t>
            </a:r>
            <a:r>
              <a:rPr lang="fr-FR" dirty="0"/>
              <a:t>correspondent à ceux énumérés dans le règlement.</a:t>
            </a:r>
          </a:p>
          <a:p>
            <a:r>
              <a:rPr lang="fr-FR" dirty="0"/>
              <a:t>Voir également la PPP et l‘étude de cas du Module 3 sur les classements sans suite.</a:t>
            </a:r>
          </a:p>
        </p:txBody>
      </p:sp>
      <p:sp>
        <p:nvSpPr>
          <p:cNvPr id="4" name="Foliennummernplatzhalter 3"/>
          <p:cNvSpPr>
            <a:spLocks noGrp="1"/>
          </p:cNvSpPr>
          <p:nvPr>
            <p:ph type="sldNum" sz="quarter" idx="5"/>
          </p:nvPr>
        </p:nvSpPr>
        <p:spPr/>
        <p:txBody>
          <a:bodyPr/>
          <a:lstStyle/>
          <a:p>
            <a:fld id="{4E391B68-67F8-4E32-8F57-9F9CE295B3CB}" type="slidenum">
              <a:rPr lang="en-GB" smtClean="0"/>
              <a:t>8</a:t>
            </a:fld>
            <a:endParaRPr lang="en-GB" dirty="0"/>
          </a:p>
        </p:txBody>
      </p:sp>
    </p:spTree>
    <p:extLst>
      <p:ext uri="{BB962C8B-B14F-4D97-AF65-F5344CB8AC3E}">
        <p14:creationId xmlns:p14="http://schemas.microsoft.com/office/powerpoint/2010/main" val="196144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Les experts nationaux pourraient contribuer et débattre avec les praticiens nationaux pour voir si les motifs de classement sans suite prévus dans leur droit national </a:t>
            </a:r>
            <a:r>
              <a:rPr lang="fr-FR" dirty="0"/>
              <a:t>correspondent à ceux énumérés dans le règlement.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dirty="0"/>
          </a:p>
        </p:txBody>
      </p:sp>
    </p:spTree>
    <p:extLst>
      <p:ext uri="{BB962C8B-B14F-4D97-AF65-F5344CB8AC3E}">
        <p14:creationId xmlns:p14="http://schemas.microsoft.com/office/powerpoint/2010/main" val="333358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En général, voir la note de la diapositive n° 2 : lorsque le groupe cible est principalement composé de PED, les autorités nationales sont concernées par la consultation au titre de l‘article 39(4).</a:t>
            </a:r>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dirty="0"/>
          </a:p>
        </p:txBody>
      </p:sp>
    </p:spTree>
    <p:extLst>
      <p:ext uri="{BB962C8B-B14F-4D97-AF65-F5344CB8AC3E}">
        <p14:creationId xmlns:p14="http://schemas.microsoft.com/office/powerpoint/2010/main" val="1536482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‹N°›</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D6A5DC3-65FA-44A1-B227-31C7D26446A5}" type="slidenum">
              <a:rPr lang="de-DE" smtClean="0"/>
              <a:t>‹N°›</a:t>
            </a:fld>
            <a:endParaRPr lang="de-DE" dirty="0"/>
          </a:p>
        </p:txBody>
      </p:sp>
    </p:spTree>
    <p:extLst>
      <p:ext uri="{BB962C8B-B14F-4D97-AF65-F5344CB8AC3E}">
        <p14:creationId xmlns:p14="http://schemas.microsoft.com/office/powerpoint/2010/main" val="205076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‹N°›</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a:t>PartnerLogo</a:t>
            </a:r>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9"/>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 id="2147483670" r:id="rId16"/>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fr-FR"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fr-FR" dirty="0">
                <a:solidFill>
                  <a:schemeClr val="bg1"/>
                </a:solidFill>
              </a:rPr>
              <a:t>Travailler avec le Parquet européen au niveau décentralisé – </a:t>
            </a:r>
            <a:br>
              <a:rPr dirty="0"/>
            </a:br>
            <a:r>
              <a:rPr lang="fr-FR" dirty="0">
                <a:solidFill>
                  <a:schemeClr val="bg1"/>
                </a:solidFill>
              </a:rPr>
              <a:t>Supports de formation pour les procureurs et les juges d’instruction</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2E9AE0C4-4443-4F05-A59F-E60ECB005089}"/>
              </a:ext>
            </a:extLst>
          </p:cNvPr>
          <p:cNvSpPr txBox="1"/>
          <p:nvPr/>
        </p:nvSpPr>
        <p:spPr>
          <a:xfrm>
            <a:off x="511728" y="1501372"/>
            <a:ext cx="11041235" cy="2862322"/>
          </a:xfrm>
          <a:prstGeom prst="rect">
            <a:avLst/>
          </a:prstGeom>
          <a:noFill/>
        </p:spPr>
        <p:txBody>
          <a:bodyPr wrap="square" rtlCol="0">
            <a:spAutoFit/>
          </a:bodyPr>
          <a:lstStyle/>
          <a:p>
            <a:r>
              <a:rPr lang="fr-FR"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Clôture des enquêtes et poursuites devant les juridictions nationales</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42261"/>
            <a:ext cx="9967452" cy="907791"/>
          </a:xfrm>
        </p:spPr>
        <p:txBody>
          <a:bodyPr>
            <a:normAutofit fontScale="90000"/>
          </a:bodyPr>
          <a:lstStyle/>
          <a:p>
            <a:r>
              <a:rPr lang="fr-FR" dirty="0"/>
              <a:t>Article 39 - Classement sans suite d’une affaire</a:t>
            </a:r>
          </a:p>
        </p:txBody>
      </p:sp>
      <p:sp>
        <p:nvSpPr>
          <p:cNvPr id="3" name="Inhaltsplatzhalter 2"/>
          <p:cNvSpPr>
            <a:spLocks noGrp="1"/>
          </p:cNvSpPr>
          <p:nvPr>
            <p:ph idx="1"/>
          </p:nvPr>
        </p:nvSpPr>
        <p:spPr/>
        <p:txBody>
          <a:bodyPr>
            <a:noAutofit/>
          </a:bodyPr>
          <a:lstStyle/>
          <a:p>
            <a:pPr marL="0" indent="0" algn="just">
              <a:buNone/>
            </a:pPr>
            <a:r>
              <a:rPr lang="fr-FR" sz="1700" dirty="0">
                <a:solidFill>
                  <a:schemeClr val="tx1"/>
                </a:solidFill>
                <a:latin typeface="+mn-lt"/>
              </a:rPr>
              <a:t>Article 39(2) du règlement du Parquet européen : « Une décision rendue en application du paragraphe 1 </a:t>
            </a:r>
            <a:r>
              <a:rPr lang="fr-FR" sz="1700" b="1" dirty="0">
                <a:solidFill>
                  <a:schemeClr val="tx1"/>
                </a:solidFill>
                <a:latin typeface="+mn-lt"/>
              </a:rPr>
              <a:t>n’empêche pas un complément d’enquête sur la base de faits nouveaux</a:t>
            </a:r>
            <a:r>
              <a:rPr lang="fr-FR" sz="1700" dirty="0">
                <a:solidFill>
                  <a:schemeClr val="tx1"/>
                </a:solidFill>
                <a:latin typeface="+mn-lt"/>
              </a:rPr>
              <a:t> qui n’étaient pas connus du Parquet européen au moment où elle a été rendue et qui ont été découverts par la suite. La décision de rouvrir une enquête sur la base de faits nouveaux incombe à la chambre permanente compétente. »</a:t>
            </a:r>
          </a:p>
          <a:p>
            <a:pPr marL="0" indent="0">
              <a:buNone/>
            </a:pPr>
            <a:endParaRPr lang="fr-FR" sz="1700" dirty="0">
              <a:solidFill>
                <a:schemeClr val="tx1"/>
              </a:solidFill>
              <a:latin typeface="+mn-lt"/>
            </a:endParaRPr>
          </a:p>
          <a:p>
            <a:pPr lvl="1">
              <a:buFont typeface="Wingdings" panose="05000000000000000000" pitchFamily="2" charset="2"/>
              <a:buChar char="Ø"/>
            </a:pPr>
            <a:r>
              <a:rPr lang="fr-FR" sz="1700" dirty="0">
                <a:solidFill>
                  <a:schemeClr val="tx1"/>
                </a:solidFill>
                <a:latin typeface="+mn-lt"/>
              </a:rPr>
              <a:t>Conséquence du classement sans suite : en principe, </a:t>
            </a:r>
            <a:r>
              <a:rPr lang="fr-FR" sz="1700" b="1" dirty="0">
                <a:solidFill>
                  <a:schemeClr val="tx1"/>
                </a:solidFill>
                <a:latin typeface="+mn-lt"/>
              </a:rPr>
              <a:t>interdiction de poursuivre l’enquête</a:t>
            </a:r>
            <a:endParaRPr lang="fr-FR" b="1" dirty="0">
              <a:solidFill>
                <a:schemeClr val="tx1"/>
              </a:solidFill>
              <a:latin typeface="+mn-lt"/>
            </a:endParaRPr>
          </a:p>
          <a:p>
            <a:pPr marL="0" lvl="1" indent="0">
              <a:buNone/>
            </a:pPr>
            <a:endParaRPr lang="fr-FR" sz="1700" dirty="0">
              <a:solidFill>
                <a:schemeClr val="tx1"/>
              </a:solidFill>
              <a:latin typeface="+mn-lt"/>
            </a:endParaRPr>
          </a:p>
          <a:p>
            <a:pPr marL="0" lvl="1" indent="0" algn="just">
              <a:buNone/>
            </a:pPr>
            <a:r>
              <a:rPr lang="fr-FR" sz="1700" dirty="0">
                <a:solidFill>
                  <a:schemeClr val="tx1"/>
                </a:solidFill>
                <a:latin typeface="+mn-lt"/>
              </a:rPr>
              <a:t>Article 39(3) : « Lorsque le Parquet européen est compétent conformément à l’</a:t>
            </a:r>
            <a:r>
              <a:rPr lang="fr-FR" sz="1700" b="1" dirty="0">
                <a:solidFill>
                  <a:schemeClr val="tx1"/>
                </a:solidFill>
                <a:latin typeface="+mn-lt"/>
              </a:rPr>
              <a:t>article 22(3)</a:t>
            </a:r>
            <a:r>
              <a:rPr lang="fr-FR" sz="1700" dirty="0">
                <a:solidFill>
                  <a:schemeClr val="tx1"/>
                </a:solidFill>
                <a:latin typeface="+mn-lt"/>
              </a:rPr>
              <a:t>, il ne classe sans suite une affaire qu’après avoir </a:t>
            </a:r>
            <a:r>
              <a:rPr lang="fr-FR" sz="1700" b="1" dirty="0">
                <a:solidFill>
                  <a:schemeClr val="tx1"/>
                </a:solidFill>
                <a:latin typeface="+mn-lt"/>
              </a:rPr>
              <a:t>consulté les autorités nationales de l’État membre</a:t>
            </a:r>
            <a:r>
              <a:rPr lang="fr-FR" sz="1700" dirty="0">
                <a:solidFill>
                  <a:schemeClr val="tx1"/>
                </a:solidFill>
                <a:latin typeface="+mn-lt"/>
              </a:rPr>
              <a:t> visées à l’article 25(6). … ».</a:t>
            </a:r>
            <a:endParaRPr lang="fr-FR" sz="1700" strike="sngStrike" dirty="0">
              <a:solidFill>
                <a:srgbClr val="0070C0"/>
              </a:solidFill>
              <a:latin typeface="+mn-lt"/>
            </a:endParaRPr>
          </a:p>
          <a:p>
            <a:pPr marL="457200" lvl="1" indent="0">
              <a:buNone/>
            </a:pPr>
            <a:endParaRPr lang="fr-FR" sz="1700" b="1" dirty="0">
              <a:solidFill>
                <a:schemeClr val="tx1"/>
              </a:solidFill>
              <a:latin typeface="+mn-lt"/>
            </a:endParaRPr>
          </a:p>
          <a:p>
            <a:pPr lvl="1">
              <a:buFont typeface="Wingdings" panose="05000000000000000000" pitchFamily="2" charset="2"/>
              <a:buChar char="Ø"/>
            </a:pPr>
            <a:r>
              <a:rPr lang="fr-FR" sz="1700" b="1" dirty="0">
                <a:solidFill>
                  <a:schemeClr val="tx1"/>
                </a:solidFill>
                <a:latin typeface="+mn-lt"/>
              </a:rPr>
              <a:t>Obligations de consultation</a:t>
            </a:r>
            <a:r>
              <a:rPr lang="fr-FR" sz="1700" dirty="0">
                <a:solidFill>
                  <a:schemeClr val="tx1"/>
                </a:solidFill>
                <a:latin typeface="+mn-lt"/>
              </a:rPr>
              <a:t> : proposer l’affaire à l’autorité judiciaire nationale</a:t>
            </a:r>
          </a:p>
          <a:p>
            <a:pPr lvl="1">
              <a:buFont typeface="Wingdings" panose="05000000000000000000" pitchFamily="2" charset="2"/>
              <a:buChar char="Ø"/>
            </a:pPr>
            <a:r>
              <a:rPr lang="fr-FR" dirty="0">
                <a:solidFill>
                  <a:schemeClr val="tx1"/>
                </a:solidFill>
                <a:latin typeface="+mn-lt"/>
              </a:rPr>
              <a:t> </a:t>
            </a:r>
            <a:r>
              <a:rPr lang="fr-FR" sz="1800" dirty="0">
                <a:solidFill>
                  <a:schemeClr val="tx1"/>
                </a:solidFill>
                <a:latin typeface="+mn-lt"/>
              </a:rPr>
              <a:t>Voir l’article 58 du</a:t>
            </a:r>
            <a:r>
              <a:rPr lang="fr-FR" dirty="0"/>
              <a:t> </a:t>
            </a:r>
            <a:r>
              <a:rPr lang="fr-FR" sz="1800" dirty="0">
                <a:solidFill>
                  <a:schemeClr val="tx1"/>
                </a:solidFill>
                <a:latin typeface="+mn-lt"/>
              </a:rPr>
              <a:t>règlement intérieur</a:t>
            </a:r>
          </a:p>
          <a:p>
            <a:pPr lvl="1">
              <a:buFont typeface="Wingdings" panose="05000000000000000000" pitchFamily="2" charset="2"/>
              <a:buChar char="Ø"/>
            </a:pPr>
            <a:endParaRPr lang="fr-FR" sz="1700" dirty="0">
              <a:solidFill>
                <a:schemeClr val="tx1"/>
              </a:solidFill>
              <a:latin typeface="+mn-lt"/>
            </a:endParaRPr>
          </a:p>
          <a:p>
            <a:pPr marL="201168" lvl="1" indent="0">
              <a:buNone/>
            </a:pPr>
            <a:endParaRPr lang="fr-FR" sz="1700" dirty="0">
              <a:solidFill>
                <a:prstClr val="black"/>
              </a:solidFill>
            </a:endParaRPr>
          </a:p>
          <a:p>
            <a:pPr lvl="1">
              <a:buFont typeface="Wingdings" panose="05000000000000000000" pitchFamily="2" charset="2"/>
              <a:buChar char="Ø"/>
            </a:pPr>
            <a:endParaRPr lang="fr-FR" sz="1700" dirty="0">
              <a:solidFill>
                <a:prstClr val="black"/>
              </a:solidFill>
            </a:endParaRPr>
          </a:p>
        </p:txBody>
      </p:sp>
      <p:sp>
        <p:nvSpPr>
          <p:cNvPr id="5" name="Dia számának helye 4">
            <a:extLst>
              <a:ext uri="{FF2B5EF4-FFF2-40B4-BE49-F238E27FC236}">
                <a16:creationId xmlns:a16="http://schemas.microsoft.com/office/drawing/2014/main" id="{50D36A46-E7AF-4BC6-8F2C-280E821D01B2}"/>
              </a:ext>
            </a:extLst>
          </p:cNvPr>
          <p:cNvSpPr>
            <a:spLocks noGrp="1"/>
          </p:cNvSpPr>
          <p:nvPr>
            <p:ph type="sldNum" sz="quarter" idx="12"/>
          </p:nvPr>
        </p:nvSpPr>
        <p:spPr/>
        <p:txBody>
          <a:bodyPr/>
          <a:lstStyle/>
          <a:p>
            <a:fld id="{6113E31D-E2AB-40D1-8B51-AFA5AFEF393A}" type="slidenum">
              <a:rPr lang="en-US" smtClean="0"/>
              <a:t>10</a:t>
            </a:fld>
            <a:endParaRPr lang="fr-FR" dirty="0"/>
          </a:p>
        </p:txBody>
      </p:sp>
    </p:spTree>
    <p:extLst>
      <p:ext uri="{BB962C8B-B14F-4D97-AF65-F5344CB8AC3E}">
        <p14:creationId xmlns:p14="http://schemas.microsoft.com/office/powerpoint/2010/main" val="261290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40 - Procédures simplifiées en matière de poursuites </a:t>
            </a:r>
          </a:p>
        </p:txBody>
      </p:sp>
      <p:sp>
        <p:nvSpPr>
          <p:cNvPr id="3" name="Inhaltsplatzhalter 2"/>
          <p:cNvSpPr>
            <a:spLocks noGrp="1"/>
          </p:cNvSpPr>
          <p:nvPr>
            <p:ph idx="1"/>
          </p:nvPr>
        </p:nvSpPr>
        <p:spPr/>
        <p:txBody>
          <a:bodyPr>
            <a:normAutofit lnSpcReduction="10000"/>
          </a:bodyPr>
          <a:lstStyle/>
          <a:p>
            <a:pPr marL="0" indent="0" algn="just">
              <a:buNone/>
            </a:pPr>
            <a:r>
              <a:rPr lang="fr-FR" sz="1800" dirty="0">
                <a:solidFill>
                  <a:schemeClr val="tx1"/>
                </a:solidFill>
                <a:latin typeface="+mn-lt"/>
              </a:rPr>
              <a:t>Article 40(1) du règlement du Parquet européen : « Si le droit national applicable prévoit une procédure simplifiée en matière de poursuites visant au règlement définitif d’une affaire selon les modalités fixées d’un commun accord avec le suspect, le procureur européen délégué chargé de l’affaire peut, conformément à l’article 10(3) et à l’article 35(1), proposer à la chambre permanente compétente d’appliquer cette procédure conformément aux conditions prévues en droit national. »</a:t>
            </a:r>
          </a:p>
          <a:p>
            <a:pPr lvl="0" algn="just">
              <a:buFont typeface="Wingdings" panose="05000000000000000000" pitchFamily="2" charset="2"/>
              <a:buChar char="Ø"/>
            </a:pPr>
            <a:r>
              <a:rPr lang="fr-FR" sz="1800" dirty="0">
                <a:solidFill>
                  <a:schemeClr val="tx1"/>
                </a:solidFill>
                <a:latin typeface="+mn-lt"/>
              </a:rPr>
              <a:t>Le</a:t>
            </a:r>
            <a:r>
              <a:rPr lang="fr-FR" sz="1800" b="1" dirty="0">
                <a:solidFill>
                  <a:schemeClr val="tx1"/>
                </a:solidFill>
                <a:latin typeface="+mn-lt"/>
              </a:rPr>
              <a:t> droit national applicable</a:t>
            </a:r>
            <a:r>
              <a:rPr lang="fr-FR" sz="1800" dirty="0">
                <a:solidFill>
                  <a:schemeClr val="tx1"/>
                </a:solidFill>
                <a:latin typeface="+mn-lt"/>
              </a:rPr>
              <a:t> prévoit une </a:t>
            </a:r>
            <a:r>
              <a:rPr lang="fr-FR" sz="1800" b="1" dirty="0">
                <a:solidFill>
                  <a:schemeClr val="tx1"/>
                </a:solidFill>
                <a:latin typeface="+mn-lt"/>
              </a:rPr>
              <a:t>procédure simplifiée en matière de poursuites </a:t>
            </a:r>
          </a:p>
          <a:p>
            <a:pPr lvl="0" algn="just">
              <a:buFont typeface="Wingdings" panose="05000000000000000000" pitchFamily="2" charset="2"/>
              <a:buChar char="Ø"/>
            </a:pPr>
            <a:r>
              <a:rPr lang="fr-FR" sz="1800" dirty="0">
                <a:solidFill>
                  <a:schemeClr val="tx1"/>
                </a:solidFill>
                <a:latin typeface="+mn-lt"/>
              </a:rPr>
              <a:t>visant le </a:t>
            </a:r>
            <a:r>
              <a:rPr lang="fr-FR" sz="1800" b="1" dirty="0">
                <a:solidFill>
                  <a:schemeClr val="tx1"/>
                </a:solidFill>
                <a:latin typeface="+mn-lt"/>
              </a:rPr>
              <a:t>règlement définitif </a:t>
            </a:r>
          </a:p>
          <a:p>
            <a:pPr lvl="0" algn="just">
              <a:buFont typeface="Wingdings" panose="05000000000000000000" pitchFamily="2" charset="2"/>
              <a:buChar char="Ø"/>
            </a:pPr>
            <a:r>
              <a:rPr lang="fr-FR" sz="1800" dirty="0">
                <a:solidFill>
                  <a:schemeClr val="tx1"/>
                </a:solidFill>
                <a:latin typeface="+mn-lt"/>
              </a:rPr>
              <a:t>sur la base / dès l’accomplissement des </a:t>
            </a:r>
            <a:r>
              <a:rPr lang="fr-FR" sz="1800" b="1" dirty="0">
                <a:solidFill>
                  <a:schemeClr val="tx1"/>
                </a:solidFill>
                <a:latin typeface="+mn-lt"/>
              </a:rPr>
              <a:t>modalités fixées d’un commun accord avec le suspect</a:t>
            </a:r>
          </a:p>
          <a:p>
            <a:pPr lvl="0" algn="just">
              <a:buFont typeface="Wingdings" panose="05000000000000000000" pitchFamily="2" charset="2"/>
              <a:buChar char="Ø"/>
            </a:pPr>
            <a:r>
              <a:rPr lang="fr-FR" sz="1800" b="1" dirty="0">
                <a:solidFill>
                  <a:schemeClr val="tx1"/>
                </a:solidFill>
                <a:latin typeface="+mn-lt"/>
              </a:rPr>
              <a:t>conditions prévues en droit national</a:t>
            </a:r>
          </a:p>
          <a:p>
            <a:pPr marL="0" lvl="0" indent="0" algn="just">
              <a:buNone/>
            </a:pPr>
            <a:r>
              <a:rPr lang="fr-FR" sz="1800" dirty="0">
                <a:solidFill>
                  <a:schemeClr val="tx1"/>
                </a:solidFill>
                <a:latin typeface="+mn-lt"/>
              </a:rPr>
              <a:t>De telles procédures simplifiées en matière de poursuites existent-elles en droit national ?</a:t>
            </a:r>
          </a:p>
          <a:p>
            <a:pPr marL="0" lvl="0" indent="0" algn="just">
              <a:buNone/>
            </a:pPr>
            <a:r>
              <a:rPr lang="fr-FR" sz="1800" dirty="0">
                <a:solidFill>
                  <a:schemeClr val="tx1"/>
                </a:solidFill>
                <a:latin typeface="+mn-lt"/>
              </a:rPr>
              <a:t>Quels sont les détails et les modalités de ces procédures simplifiées en matière de poursuites ?</a:t>
            </a:r>
          </a:p>
          <a:p>
            <a:pPr marL="0" lvl="0" indent="0" algn="just">
              <a:buNone/>
            </a:pPr>
            <a:r>
              <a:rPr lang="fr-FR" sz="1800" dirty="0">
                <a:solidFill>
                  <a:schemeClr val="tx1"/>
                </a:solidFill>
                <a:latin typeface="+mn-lt"/>
              </a:rPr>
              <a:t>Qu’est-ce qui les distingue des mesures de jugement prévues à l’article 36 ?</a:t>
            </a:r>
          </a:p>
        </p:txBody>
      </p:sp>
      <p:sp>
        <p:nvSpPr>
          <p:cNvPr id="5" name="Dia számának helye 4">
            <a:extLst>
              <a:ext uri="{FF2B5EF4-FFF2-40B4-BE49-F238E27FC236}">
                <a16:creationId xmlns:a16="http://schemas.microsoft.com/office/drawing/2014/main" id="{7696BB69-1DC7-4000-B3B7-1BF88BD92689}"/>
              </a:ext>
            </a:extLst>
          </p:cNvPr>
          <p:cNvSpPr>
            <a:spLocks noGrp="1"/>
          </p:cNvSpPr>
          <p:nvPr>
            <p:ph type="sldNum" sz="quarter" idx="12"/>
          </p:nvPr>
        </p:nvSpPr>
        <p:spPr/>
        <p:txBody>
          <a:bodyPr/>
          <a:lstStyle/>
          <a:p>
            <a:fld id="{6113E31D-E2AB-40D1-8B51-AFA5AFEF393A}" type="slidenum">
              <a:rPr lang="en-US" smtClean="0"/>
              <a:t>11</a:t>
            </a:fld>
            <a:endParaRPr lang="fr-FR" dirty="0"/>
          </a:p>
        </p:txBody>
      </p:sp>
    </p:spTree>
    <p:extLst>
      <p:ext uri="{BB962C8B-B14F-4D97-AF65-F5344CB8AC3E}">
        <p14:creationId xmlns:p14="http://schemas.microsoft.com/office/powerpoint/2010/main" val="9103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40 - Procédures simplifiées en matière de poursuites</a:t>
            </a:r>
          </a:p>
        </p:txBody>
      </p:sp>
      <p:sp>
        <p:nvSpPr>
          <p:cNvPr id="3" name="Inhaltsplatzhalter 2"/>
          <p:cNvSpPr>
            <a:spLocks noGrp="1"/>
          </p:cNvSpPr>
          <p:nvPr>
            <p:ph idx="1"/>
          </p:nvPr>
        </p:nvSpPr>
        <p:spPr/>
        <p:txBody>
          <a:bodyPr>
            <a:normAutofit/>
          </a:bodyPr>
          <a:lstStyle/>
          <a:p>
            <a:pPr marL="0" indent="0" algn="just">
              <a:buNone/>
            </a:pPr>
            <a:r>
              <a:rPr lang="fr-FR" sz="1800" dirty="0">
                <a:solidFill>
                  <a:schemeClr val="tx1"/>
                </a:solidFill>
                <a:latin typeface="+mn-lt"/>
              </a:rPr>
              <a:t>Article 40(2) du règlement du Parquet européen : « La chambre permanente se prononce sur la proposition du procureur européen délégué chargé de l’affaire en tenant compte des éléments suivants :</a:t>
            </a:r>
          </a:p>
          <a:p>
            <a:pPr marL="0" indent="0" algn="just">
              <a:buNone/>
            </a:pPr>
            <a:r>
              <a:rPr lang="fr-FR" sz="1800" dirty="0">
                <a:solidFill>
                  <a:schemeClr val="tx1"/>
                </a:solidFill>
                <a:latin typeface="+mn-lt"/>
              </a:rPr>
              <a:t>(a) la </a:t>
            </a:r>
            <a:r>
              <a:rPr lang="fr-FR" sz="1800" b="1" dirty="0">
                <a:solidFill>
                  <a:schemeClr val="tx1"/>
                </a:solidFill>
                <a:latin typeface="+mn-lt"/>
              </a:rPr>
              <a:t>gravité de l’infraction</a:t>
            </a:r>
            <a:r>
              <a:rPr lang="fr-FR" sz="1800" dirty="0">
                <a:solidFill>
                  <a:schemeClr val="tx1"/>
                </a:solidFill>
                <a:latin typeface="+mn-lt"/>
              </a:rPr>
              <a:t>, en fonction </a:t>
            </a:r>
            <a:r>
              <a:rPr lang="fr-FR" sz="1800" b="1" dirty="0">
                <a:solidFill>
                  <a:schemeClr val="tx1"/>
                </a:solidFill>
                <a:latin typeface="+mn-lt"/>
              </a:rPr>
              <a:t>notamment</a:t>
            </a:r>
            <a:r>
              <a:rPr lang="fr-FR" sz="1800" dirty="0">
                <a:solidFill>
                  <a:schemeClr val="tx1"/>
                </a:solidFill>
                <a:latin typeface="+mn-lt"/>
              </a:rPr>
              <a:t> du </a:t>
            </a:r>
            <a:r>
              <a:rPr lang="fr-FR" sz="1800" b="1" dirty="0">
                <a:solidFill>
                  <a:schemeClr val="tx1"/>
                </a:solidFill>
                <a:latin typeface="+mn-lt"/>
              </a:rPr>
              <a:t>préjudice</a:t>
            </a:r>
            <a:r>
              <a:rPr lang="fr-FR" sz="1800" dirty="0">
                <a:solidFill>
                  <a:schemeClr val="tx1"/>
                </a:solidFill>
                <a:latin typeface="+mn-lt"/>
              </a:rPr>
              <a:t> causé ;</a:t>
            </a:r>
          </a:p>
          <a:p>
            <a:pPr marL="0" indent="0" algn="just">
              <a:buNone/>
            </a:pPr>
            <a:r>
              <a:rPr lang="fr-FR" sz="1800" dirty="0">
                <a:solidFill>
                  <a:schemeClr val="tx1"/>
                </a:solidFill>
                <a:latin typeface="+mn-lt"/>
              </a:rPr>
              <a:t>(b) la </a:t>
            </a:r>
            <a:r>
              <a:rPr lang="fr-FR" sz="1800" b="1" dirty="0">
                <a:solidFill>
                  <a:schemeClr val="tx1"/>
                </a:solidFill>
                <a:latin typeface="+mn-lt"/>
              </a:rPr>
              <a:t>volonté</a:t>
            </a:r>
            <a:r>
              <a:rPr lang="fr-FR" sz="1800" dirty="0">
                <a:solidFill>
                  <a:schemeClr val="tx1"/>
                </a:solidFill>
                <a:latin typeface="+mn-lt"/>
              </a:rPr>
              <a:t> de l’auteur présumé de l’infraction </a:t>
            </a:r>
            <a:r>
              <a:rPr lang="fr-FR" sz="1800" b="1" dirty="0">
                <a:solidFill>
                  <a:schemeClr val="tx1"/>
                </a:solidFill>
                <a:latin typeface="+mn-lt"/>
              </a:rPr>
              <a:t>de réparer le préjudice </a:t>
            </a:r>
            <a:r>
              <a:rPr lang="fr-FR" sz="1800" dirty="0">
                <a:solidFill>
                  <a:schemeClr val="tx1"/>
                </a:solidFill>
                <a:latin typeface="+mn-lt"/>
              </a:rPr>
              <a:t>causé par son comportement illégal ;</a:t>
            </a:r>
          </a:p>
          <a:p>
            <a:pPr marL="0" indent="0" algn="just">
              <a:buNone/>
            </a:pPr>
            <a:r>
              <a:rPr lang="fr-FR" sz="1800" dirty="0">
                <a:solidFill>
                  <a:schemeClr val="tx1"/>
                </a:solidFill>
                <a:latin typeface="+mn-lt"/>
              </a:rPr>
              <a:t>(c) le recours à la procédure serait conforme aux </a:t>
            </a:r>
            <a:r>
              <a:rPr lang="fr-FR" sz="1800" b="1" dirty="0">
                <a:solidFill>
                  <a:schemeClr val="tx1"/>
                </a:solidFill>
                <a:latin typeface="+mn-lt"/>
              </a:rPr>
              <a:t>objectifs généraux et aux principes fondamentaux du Parquet européen</a:t>
            </a:r>
            <a:r>
              <a:rPr lang="fr-FR" sz="1800" dirty="0">
                <a:solidFill>
                  <a:schemeClr val="tx1"/>
                </a:solidFill>
                <a:latin typeface="+mn-lt"/>
              </a:rPr>
              <a:t> énoncés dans le présent règlement. … ».</a:t>
            </a:r>
          </a:p>
          <a:p>
            <a:pPr lvl="0" algn="just">
              <a:buFont typeface="Wingdings" panose="05000000000000000000" pitchFamily="2" charset="2"/>
              <a:buChar char="Ø"/>
            </a:pPr>
            <a:endParaRPr lang="fr-FR" sz="1800" dirty="0">
              <a:solidFill>
                <a:schemeClr val="tx1"/>
              </a:solidFill>
              <a:latin typeface="+mn-lt"/>
            </a:endParaRPr>
          </a:p>
          <a:p>
            <a:pPr lvl="0" algn="just">
              <a:buFont typeface="Wingdings" panose="05000000000000000000" pitchFamily="2" charset="2"/>
              <a:buChar char="Ø"/>
            </a:pPr>
            <a:r>
              <a:rPr lang="fr-FR" sz="1800" dirty="0">
                <a:solidFill>
                  <a:schemeClr val="tx1"/>
                </a:solidFill>
                <a:latin typeface="+mn-lt"/>
              </a:rPr>
              <a:t>Le collège adopte des </a:t>
            </a:r>
            <a:r>
              <a:rPr lang="fr-FR" sz="1800" b="1" dirty="0">
                <a:solidFill>
                  <a:schemeClr val="tx1"/>
                </a:solidFill>
                <a:latin typeface="+mn-lt"/>
              </a:rPr>
              <a:t>orientations</a:t>
            </a:r>
            <a:r>
              <a:rPr lang="fr-FR" sz="1800" dirty="0">
                <a:solidFill>
                  <a:schemeClr val="tx1"/>
                </a:solidFill>
                <a:latin typeface="+mn-lt"/>
              </a:rPr>
              <a:t> sur l’application de ces motifs</a:t>
            </a:r>
          </a:p>
          <a:p>
            <a:pPr lvl="0" algn="just">
              <a:buFont typeface="Wingdings" panose="05000000000000000000" pitchFamily="2" charset="2"/>
              <a:buChar char="Ø"/>
            </a:pPr>
            <a:r>
              <a:rPr lang="fr-FR" sz="1800" dirty="0">
                <a:solidFill>
                  <a:schemeClr val="tx1"/>
                </a:solidFill>
                <a:latin typeface="+mn-lt"/>
              </a:rPr>
              <a:t>Critères : Doivent-elles être toutes</a:t>
            </a:r>
            <a:r>
              <a:rPr lang="fr-FR" dirty="0"/>
              <a:t> </a:t>
            </a:r>
            <a:r>
              <a:rPr lang="fr-FR" sz="1800" dirty="0">
                <a:solidFill>
                  <a:schemeClr val="tx1"/>
                </a:solidFill>
                <a:latin typeface="+mn-lt"/>
              </a:rPr>
              <a:t>respectées</a:t>
            </a:r>
            <a:r>
              <a:rPr lang="fr-FR" dirty="0"/>
              <a:t> </a:t>
            </a:r>
            <a:r>
              <a:rPr lang="fr-FR" sz="1800" b="1" dirty="0">
                <a:solidFill>
                  <a:schemeClr val="tx1"/>
                </a:solidFill>
                <a:latin typeface="+mn-lt"/>
              </a:rPr>
              <a:t>cumulativement</a:t>
            </a:r>
            <a:r>
              <a:rPr lang="fr-FR" sz="1800" dirty="0">
                <a:solidFill>
                  <a:schemeClr val="tx1"/>
                </a:solidFill>
                <a:latin typeface="+mn-lt"/>
              </a:rPr>
              <a:t>ou</a:t>
            </a:r>
            <a:r>
              <a:rPr lang="fr-FR" dirty="0"/>
              <a:t> </a:t>
            </a:r>
            <a:r>
              <a:rPr lang="fr-FR" sz="1800" dirty="0">
                <a:solidFill>
                  <a:schemeClr val="tx1"/>
                </a:solidFill>
                <a:latin typeface="+mn-lt"/>
              </a:rPr>
              <a:t>y a-t-il</a:t>
            </a:r>
            <a:r>
              <a:rPr lang="fr-FR" dirty="0"/>
              <a:t> </a:t>
            </a:r>
            <a:r>
              <a:rPr lang="fr-FR" sz="1800" dirty="0">
                <a:solidFill>
                  <a:schemeClr val="tx1"/>
                </a:solidFill>
                <a:latin typeface="+mn-lt"/>
              </a:rPr>
              <a:t>des</a:t>
            </a:r>
            <a:r>
              <a:rPr lang="fr-FR" dirty="0"/>
              <a:t> </a:t>
            </a:r>
            <a:r>
              <a:rPr lang="fr-FR" sz="1800" b="1" dirty="0">
                <a:solidFill>
                  <a:schemeClr val="tx1"/>
                </a:solidFill>
                <a:latin typeface="+mn-lt"/>
              </a:rPr>
              <a:t>alternatives</a:t>
            </a:r>
            <a:r>
              <a:rPr lang="fr-FR" sz="1800" dirty="0">
                <a:solidFill>
                  <a:schemeClr val="tx1"/>
                </a:solidFill>
                <a:latin typeface="+mn-lt"/>
              </a:rPr>
              <a:t> ?</a:t>
            </a:r>
          </a:p>
        </p:txBody>
      </p:sp>
      <p:sp>
        <p:nvSpPr>
          <p:cNvPr id="5" name="Dia számának helye 4">
            <a:extLst>
              <a:ext uri="{FF2B5EF4-FFF2-40B4-BE49-F238E27FC236}">
                <a16:creationId xmlns:a16="http://schemas.microsoft.com/office/drawing/2014/main" id="{5BA77CF0-5D50-436A-9D23-F21C0B76F6A4}"/>
              </a:ext>
            </a:extLst>
          </p:cNvPr>
          <p:cNvSpPr>
            <a:spLocks noGrp="1"/>
          </p:cNvSpPr>
          <p:nvPr>
            <p:ph type="sldNum" sz="quarter" idx="12"/>
          </p:nvPr>
        </p:nvSpPr>
        <p:spPr/>
        <p:txBody>
          <a:bodyPr/>
          <a:lstStyle/>
          <a:p>
            <a:fld id="{6113E31D-E2AB-40D1-8B51-AFA5AFEF393A}" type="slidenum">
              <a:rPr lang="en-US" smtClean="0"/>
              <a:t>12</a:t>
            </a:fld>
            <a:endParaRPr lang="fr-FR" dirty="0"/>
          </a:p>
        </p:txBody>
      </p:sp>
    </p:spTree>
    <p:extLst>
      <p:ext uri="{BB962C8B-B14F-4D97-AF65-F5344CB8AC3E}">
        <p14:creationId xmlns:p14="http://schemas.microsoft.com/office/powerpoint/2010/main" val="289195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40 - Procédures simplifiées en matière de poursuites</a:t>
            </a:r>
          </a:p>
        </p:txBody>
      </p:sp>
      <p:sp>
        <p:nvSpPr>
          <p:cNvPr id="3" name="Inhaltsplatzhalter 2"/>
          <p:cNvSpPr>
            <a:spLocks noGrp="1"/>
          </p:cNvSpPr>
          <p:nvPr>
            <p:ph idx="1"/>
          </p:nvPr>
        </p:nvSpPr>
        <p:spPr/>
        <p:txBody>
          <a:bodyPr>
            <a:normAutofit fontScale="92500" lnSpcReduction="10000"/>
          </a:bodyPr>
          <a:lstStyle/>
          <a:p>
            <a:pPr marL="0" indent="0" algn="just">
              <a:buNone/>
            </a:pPr>
            <a:r>
              <a:rPr lang="fr-FR" sz="1800" dirty="0">
                <a:solidFill>
                  <a:prstClr val="black"/>
                </a:solidFill>
                <a:latin typeface="+mn-lt"/>
              </a:rPr>
              <a:t>Article 40(1) du règlement du Parquet européen : « ... Lorsque le Parquet européen exerce une compétence à l’égard d’</a:t>
            </a:r>
            <a:r>
              <a:rPr lang="fr-FR" sz="1800" b="1" dirty="0">
                <a:solidFill>
                  <a:prstClr val="black"/>
                </a:solidFill>
                <a:latin typeface="+mn-lt"/>
              </a:rPr>
              <a:t>infractions visées à l’article 3, paragraphe 2, points a) et b), de la directive (UE) 2017/1371 et que le préjudice causé ou susceptible d’être causé aux intérêts financiers de l’Union n’excède pas le préjudice causé ou susceptible d’être causé à une autre victime</a:t>
            </a:r>
            <a:r>
              <a:rPr lang="fr-FR" sz="1800" dirty="0">
                <a:solidFill>
                  <a:prstClr val="black"/>
                </a:solidFill>
                <a:latin typeface="+mn-lt"/>
              </a:rPr>
              <a:t>, le procureur européen délégué chargé de l’affaire </a:t>
            </a:r>
            <a:r>
              <a:rPr lang="fr-FR" sz="1800" b="1" dirty="0">
                <a:solidFill>
                  <a:prstClr val="black"/>
                </a:solidFill>
                <a:latin typeface="+mn-lt"/>
              </a:rPr>
              <a:t>consulte les autorités nationales chargées des poursuites avant</a:t>
            </a:r>
            <a:r>
              <a:rPr lang="fr-FR" sz="1800" dirty="0">
                <a:solidFill>
                  <a:prstClr val="black"/>
                </a:solidFill>
                <a:latin typeface="+mn-lt"/>
              </a:rPr>
              <a:t> de proposer d’appliquer une procédure simplifiée en matière de poursuites.</a:t>
            </a:r>
          </a:p>
          <a:p>
            <a:pPr lvl="1" algn="just">
              <a:buFont typeface="Wingdings" panose="05000000000000000000" pitchFamily="2" charset="2"/>
              <a:buChar char="Ø"/>
            </a:pPr>
            <a:endParaRPr lang="fr-FR" sz="1700" b="1" dirty="0">
              <a:solidFill>
                <a:prstClr val="black"/>
              </a:solidFill>
              <a:latin typeface="+mn-lt"/>
            </a:endParaRPr>
          </a:p>
          <a:p>
            <a:pPr lvl="1" algn="just">
              <a:buFont typeface="Wingdings" panose="05000000000000000000" pitchFamily="2" charset="2"/>
              <a:buChar char="Ø"/>
            </a:pPr>
            <a:r>
              <a:rPr lang="fr-FR" sz="1700" b="1" dirty="0">
                <a:solidFill>
                  <a:prstClr val="black"/>
                </a:solidFill>
                <a:latin typeface="+mn-lt"/>
              </a:rPr>
              <a:t>Obligations de consultation</a:t>
            </a:r>
            <a:r>
              <a:rPr lang="fr-FR" sz="1700" dirty="0">
                <a:solidFill>
                  <a:prstClr val="black"/>
                </a:solidFill>
                <a:latin typeface="+mn-lt"/>
              </a:rPr>
              <a:t> : Proposer l’affaire à l’autorité judiciaire nationale</a:t>
            </a:r>
          </a:p>
          <a:p>
            <a:pPr lvl="1" algn="just">
              <a:buFont typeface="Wingdings" panose="05000000000000000000" pitchFamily="2" charset="2"/>
              <a:buChar char="Ø"/>
            </a:pPr>
            <a:r>
              <a:rPr lang="fr-FR" sz="1600" dirty="0">
                <a:solidFill>
                  <a:schemeClr val="tx1"/>
                </a:solidFill>
                <a:latin typeface="+mn-lt"/>
              </a:rPr>
              <a:t>Voir les articles 61 et 62 du règlement intérieur</a:t>
            </a:r>
            <a:endParaRPr lang="fr-FR" sz="1700" dirty="0">
              <a:solidFill>
                <a:prstClr val="black"/>
              </a:solidFill>
              <a:latin typeface="+mn-lt"/>
            </a:endParaRPr>
          </a:p>
          <a:p>
            <a:pPr marL="0" indent="0" algn="just">
              <a:buNone/>
            </a:pPr>
            <a:r>
              <a:rPr lang="fr-FR" sz="1800" dirty="0">
                <a:solidFill>
                  <a:prstClr val="black"/>
                </a:solidFill>
                <a:latin typeface="+mn-lt"/>
              </a:rPr>
              <a:t>Article 40(3) du règlement du Parquet européen : « ... Si la chambre permanente approuve la proposition, le procureur européen délégué chargé de l’affaire </a:t>
            </a:r>
            <a:r>
              <a:rPr lang="fr-FR" sz="1800" b="1" dirty="0">
                <a:solidFill>
                  <a:prstClr val="black"/>
                </a:solidFill>
                <a:latin typeface="+mn-lt"/>
              </a:rPr>
              <a:t>applique la procédure simplifiée en matière de poursuites conformément aux conditions prévues en droit national</a:t>
            </a:r>
            <a:r>
              <a:rPr lang="fr-FR" sz="1800" dirty="0">
                <a:solidFill>
                  <a:prstClr val="black"/>
                </a:solidFill>
                <a:latin typeface="+mn-lt"/>
              </a:rPr>
              <a:t> et l’enregistre dans le système de gestion des dossiers. Lorsque la procédure simplifiée en matière de poursuites est arrivée à son terme à la suite du respect des conditions arrêtées d’un commun accord avec le suspect, la chambre permanente charge le procureur européen délégué d’</a:t>
            </a:r>
            <a:r>
              <a:rPr lang="fr-FR" sz="1800" b="1" dirty="0">
                <a:solidFill>
                  <a:prstClr val="black"/>
                </a:solidFill>
                <a:latin typeface="+mn-lt"/>
              </a:rPr>
              <a:t>agir en vue de classer définitivement l’affaire</a:t>
            </a:r>
            <a:r>
              <a:rPr lang="fr-FR" sz="1800" dirty="0">
                <a:solidFill>
                  <a:prstClr val="black"/>
                </a:solidFill>
                <a:latin typeface="+mn-lt"/>
              </a:rPr>
              <a:t>.  »</a:t>
            </a:r>
          </a:p>
          <a:p>
            <a:pPr lvl="1" algn="just">
              <a:buFont typeface="Wingdings" panose="05000000000000000000" pitchFamily="2" charset="2"/>
              <a:buChar char="Ø"/>
            </a:pPr>
            <a:endParaRPr lang="fr-FR" sz="1700" b="1" dirty="0">
              <a:solidFill>
                <a:prstClr val="black"/>
              </a:solidFill>
              <a:latin typeface="+mn-lt"/>
            </a:endParaRPr>
          </a:p>
          <a:p>
            <a:pPr lvl="1" algn="just">
              <a:buFont typeface="Wingdings" panose="05000000000000000000" pitchFamily="2" charset="2"/>
              <a:buChar char="Ø"/>
            </a:pPr>
            <a:r>
              <a:rPr lang="fr-FR" sz="1700" b="1" dirty="0">
                <a:solidFill>
                  <a:prstClr val="black"/>
                </a:solidFill>
                <a:latin typeface="+mn-lt"/>
              </a:rPr>
              <a:t>Application selon le droit national</a:t>
            </a:r>
            <a:endParaRPr lang="fr-FR" sz="1700" dirty="0">
              <a:solidFill>
                <a:prstClr val="black"/>
              </a:solidFill>
              <a:latin typeface="+mn-lt"/>
            </a:endParaRPr>
          </a:p>
        </p:txBody>
      </p:sp>
      <p:sp>
        <p:nvSpPr>
          <p:cNvPr id="5" name="Dia számának helye 4">
            <a:extLst>
              <a:ext uri="{FF2B5EF4-FFF2-40B4-BE49-F238E27FC236}">
                <a16:creationId xmlns:a16="http://schemas.microsoft.com/office/drawing/2014/main" id="{AAB4CBF5-B958-4128-A01B-FB6E4C4B7EA3}"/>
              </a:ext>
            </a:extLst>
          </p:cNvPr>
          <p:cNvSpPr>
            <a:spLocks noGrp="1"/>
          </p:cNvSpPr>
          <p:nvPr>
            <p:ph type="sldNum" sz="quarter" idx="12"/>
          </p:nvPr>
        </p:nvSpPr>
        <p:spPr/>
        <p:txBody>
          <a:bodyPr/>
          <a:lstStyle/>
          <a:p>
            <a:fld id="{6113E31D-E2AB-40D1-8B51-AFA5AFEF393A}" type="slidenum">
              <a:rPr lang="en-US" smtClean="0"/>
              <a:t>13</a:t>
            </a:fld>
            <a:endParaRPr lang="fr-FR" dirty="0"/>
          </a:p>
        </p:txBody>
      </p:sp>
    </p:spTree>
    <p:extLst>
      <p:ext uri="{BB962C8B-B14F-4D97-AF65-F5344CB8AC3E}">
        <p14:creationId xmlns:p14="http://schemas.microsoft.com/office/powerpoint/2010/main" val="395590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34 - Renvois et transferts de procédure aux autorités nationales</a:t>
            </a:r>
          </a:p>
        </p:txBody>
      </p:sp>
      <p:sp>
        <p:nvSpPr>
          <p:cNvPr id="3" name="Inhaltsplatzhalter 2"/>
          <p:cNvSpPr>
            <a:spLocks noGrp="1"/>
          </p:cNvSpPr>
          <p:nvPr>
            <p:ph idx="1"/>
          </p:nvPr>
        </p:nvSpPr>
        <p:spPr/>
        <p:txBody>
          <a:bodyPr>
            <a:normAutofit fontScale="85000" lnSpcReduction="10000"/>
          </a:bodyPr>
          <a:lstStyle/>
          <a:p>
            <a:pPr marL="0" indent="0" algn="just">
              <a:buNone/>
            </a:pPr>
            <a:r>
              <a:rPr lang="fr-FR" sz="1800" dirty="0">
                <a:solidFill>
                  <a:schemeClr val="tx1"/>
                </a:solidFill>
                <a:latin typeface="+mn-lt"/>
              </a:rPr>
              <a:t>Le Parquet européen </a:t>
            </a:r>
            <a:r>
              <a:rPr lang="fr-FR" sz="1800" b="1" dirty="0">
                <a:solidFill>
                  <a:schemeClr val="tx1"/>
                </a:solidFill>
                <a:latin typeface="+mn-lt"/>
              </a:rPr>
              <a:t>renvoie </a:t>
            </a:r>
            <a:r>
              <a:rPr lang="fr-FR" sz="1800" dirty="0">
                <a:solidFill>
                  <a:schemeClr val="tx1"/>
                </a:solidFill>
                <a:latin typeface="+mn-lt"/>
              </a:rPr>
              <a:t>l’affaire aux autorités nationales si :</a:t>
            </a:r>
          </a:p>
          <a:p>
            <a:pPr lvl="1" algn="just">
              <a:buFont typeface="Wingdings" panose="05000000000000000000" pitchFamily="2" charset="2"/>
              <a:buChar char="Ø"/>
            </a:pPr>
            <a:r>
              <a:rPr lang="fr-FR" sz="1600" dirty="0">
                <a:solidFill>
                  <a:schemeClr val="tx1"/>
                </a:solidFill>
                <a:latin typeface="+mn-lt"/>
              </a:rPr>
              <a:t>aucune infraction pénale en vertu des articles 22 et 23</a:t>
            </a:r>
          </a:p>
          <a:p>
            <a:pPr lvl="1" algn="just">
              <a:buFont typeface="Wingdings" panose="05000000000000000000" pitchFamily="2" charset="2"/>
              <a:buChar char="Ø"/>
            </a:pPr>
            <a:r>
              <a:rPr lang="fr-FR" sz="1600" dirty="0">
                <a:solidFill>
                  <a:schemeClr val="tx1"/>
                </a:solidFill>
                <a:latin typeface="+mn-lt"/>
              </a:rPr>
              <a:t>les conditions d’exercice de la compétence du Parquet européen (articles 25(2) et (3) du règlement du Parquet européen) ne sont pas remplies</a:t>
            </a:r>
          </a:p>
          <a:p>
            <a:pPr lvl="1" algn="just">
              <a:buFont typeface="Wingdings" panose="05000000000000000000" pitchFamily="2" charset="2"/>
              <a:buChar char="Ø"/>
            </a:pPr>
            <a:r>
              <a:rPr lang="fr-FR" sz="1600" dirty="0">
                <a:solidFill>
                  <a:schemeClr val="tx1"/>
                </a:solidFill>
                <a:latin typeface="+mn-lt"/>
              </a:rPr>
              <a:t>le Parquet européen envisage le classement sans suite d’une affaire dans laquelle le Parquet européen a exercé une compétence accessoire conformément à l’article 22(3) du règlement du Parquet européen ou lorsque le préjudice de l’Union n’excède pas le préjudice causé à une autre victime</a:t>
            </a:r>
          </a:p>
          <a:p>
            <a:pPr marL="0" indent="0" algn="just">
              <a:buNone/>
            </a:pPr>
            <a:r>
              <a:rPr lang="fr-FR" sz="1800" dirty="0">
                <a:solidFill>
                  <a:schemeClr val="tx1"/>
                </a:solidFill>
                <a:latin typeface="+mn-lt"/>
              </a:rPr>
              <a:t>Le collège peut formuler des orientations permettant à la chambre permanente de </a:t>
            </a:r>
            <a:r>
              <a:rPr lang="fr-FR" sz="1800" b="1" dirty="0">
                <a:solidFill>
                  <a:schemeClr val="tx1"/>
                </a:solidFill>
                <a:latin typeface="+mn-lt"/>
              </a:rPr>
              <a:t>renvoyer</a:t>
            </a:r>
            <a:r>
              <a:rPr lang="fr-FR" sz="1800" dirty="0">
                <a:solidFill>
                  <a:schemeClr val="tx1"/>
                </a:solidFill>
                <a:latin typeface="+mn-lt"/>
              </a:rPr>
              <a:t> une affaire aux autorités nationales</a:t>
            </a:r>
          </a:p>
          <a:p>
            <a:pPr lvl="1" algn="just">
              <a:buFont typeface="Wingdings" panose="05000000000000000000" pitchFamily="2" charset="2"/>
              <a:buChar char="Ø"/>
            </a:pPr>
            <a:r>
              <a:rPr lang="fr-FR" sz="1600" dirty="0">
                <a:solidFill>
                  <a:schemeClr val="tx1"/>
                </a:solidFill>
                <a:latin typeface="+mn-lt"/>
              </a:rPr>
              <a:t>si le préjudice causé à l’UE est inférieur à 100 000 euros et si, conformément aux orientations formulées par le collège, la gravité de l’infraction ou la complexité de l’affaire ne nécessite pas d’enquête au niveau de l’UE</a:t>
            </a:r>
          </a:p>
          <a:p>
            <a:pPr marL="0" indent="0" algn="just">
              <a:buNone/>
            </a:pPr>
            <a:r>
              <a:rPr lang="fr-FR" sz="1800" dirty="0">
                <a:solidFill>
                  <a:schemeClr val="tx1"/>
                </a:solidFill>
                <a:latin typeface="+mn-lt"/>
              </a:rPr>
              <a:t>Procédures en cas d’infractions ne relevant pas de la compétence du Parquet européen :</a:t>
            </a:r>
          </a:p>
          <a:p>
            <a:pPr lvl="1" algn="just">
              <a:buFont typeface="Wingdings" panose="05000000000000000000" pitchFamily="2" charset="2"/>
              <a:buChar char="Ø"/>
            </a:pPr>
            <a:r>
              <a:rPr lang="fr-FR" sz="1600" dirty="0">
                <a:solidFill>
                  <a:schemeClr val="tx1"/>
                </a:solidFill>
                <a:latin typeface="+mn-lt"/>
              </a:rPr>
              <a:t>Article 34(5) du règlement du Parquet européen : les autorités nationales compétentes n’acceptent pas de se charger de l’affaire (dans les 30 jours), le Parquet européen demeure compétent (sauf si, conformément aux articles 22 et 23, le Parquet européen n’est pas compétent).</a:t>
            </a:r>
          </a:p>
          <a:p>
            <a:pPr lvl="1" algn="just">
              <a:buFont typeface="Wingdings" panose="05000000000000000000" pitchFamily="2" charset="2"/>
              <a:buChar char="Ø"/>
            </a:pPr>
            <a:r>
              <a:rPr lang="fr-FR" sz="1600" dirty="0">
                <a:solidFill>
                  <a:schemeClr val="tx1"/>
                </a:solidFill>
                <a:latin typeface="+mn-lt"/>
              </a:rPr>
              <a:t>Article 34(7), (8) du règlement du Parquet européen : </a:t>
            </a:r>
            <a:r>
              <a:rPr lang="fr-FR" sz="1600" b="1" dirty="0">
                <a:solidFill>
                  <a:schemeClr val="tx1"/>
                </a:solidFill>
                <a:latin typeface="+mn-lt"/>
              </a:rPr>
              <a:t>renvoi</a:t>
            </a:r>
            <a:r>
              <a:rPr lang="fr-FR" sz="1600" dirty="0">
                <a:solidFill>
                  <a:schemeClr val="tx1"/>
                </a:solidFill>
                <a:latin typeface="+mn-lt"/>
              </a:rPr>
              <a:t> du dossier à l’autorité nationale, pas d’autres mesures d’enquête ou de poursuites du Parquet européen, clôture du dossier,</a:t>
            </a:r>
            <a:r>
              <a:rPr lang="fr-FR" sz="1600" b="1" dirty="0">
                <a:solidFill>
                  <a:schemeClr val="tx1"/>
                </a:solidFill>
                <a:latin typeface="+mn-lt"/>
              </a:rPr>
              <a:t> notification/information</a:t>
            </a:r>
            <a:r>
              <a:rPr lang="fr-FR" sz="1400" dirty="0"/>
              <a:t> </a:t>
            </a:r>
            <a:r>
              <a:rPr lang="fr-FR" sz="1600" dirty="0">
                <a:solidFill>
                  <a:schemeClr val="tx1"/>
                </a:solidFill>
                <a:latin typeface="+mn-lt"/>
              </a:rPr>
              <a:t>des</a:t>
            </a:r>
            <a:r>
              <a:rPr lang="fr-FR" sz="1400" dirty="0"/>
              <a:t> </a:t>
            </a:r>
            <a:r>
              <a:rPr lang="fr-FR" sz="1600" dirty="0">
                <a:solidFill>
                  <a:schemeClr val="tx1"/>
                </a:solidFill>
                <a:latin typeface="+mn-lt"/>
              </a:rPr>
              <a:t>autorités</a:t>
            </a:r>
            <a:r>
              <a:rPr lang="fr-FR" sz="1400" dirty="0"/>
              <a:t> </a:t>
            </a:r>
            <a:r>
              <a:rPr lang="fr-FR" sz="1600" dirty="0">
                <a:solidFill>
                  <a:schemeClr val="tx1"/>
                </a:solidFill>
                <a:latin typeface="+mn-lt"/>
              </a:rPr>
              <a:t>nationales, des institutions compétentes de l’Union, etc. (OLAF), des suspects ou des personnes poursuivies, des victimes</a:t>
            </a:r>
          </a:p>
          <a:p>
            <a:pPr marL="0" lvl="1" indent="0" algn="just">
              <a:spcBef>
                <a:spcPts val="1200"/>
              </a:spcBef>
              <a:spcAft>
                <a:spcPts val="200"/>
              </a:spcAft>
              <a:buSzPct val="100000"/>
              <a:buNone/>
            </a:pPr>
            <a:r>
              <a:rPr lang="fr-FR" sz="2000" dirty="0">
                <a:solidFill>
                  <a:schemeClr val="tx1"/>
                </a:solidFill>
                <a:latin typeface="+mn-lt"/>
              </a:rPr>
              <a:t>Voir également l’article 57 du</a:t>
            </a:r>
            <a:r>
              <a:rPr lang="fr-FR" sz="1400" dirty="0"/>
              <a:t> </a:t>
            </a:r>
            <a:r>
              <a:rPr lang="fr-FR" sz="2000" dirty="0">
                <a:solidFill>
                  <a:schemeClr val="tx1"/>
                </a:solidFill>
                <a:latin typeface="+mn-lt"/>
              </a:rPr>
              <a:t>règlement intérieur.</a:t>
            </a:r>
          </a:p>
          <a:p>
            <a:pPr marL="0" lvl="1" indent="0">
              <a:spcBef>
                <a:spcPts val="1200"/>
              </a:spcBef>
              <a:spcAft>
                <a:spcPts val="200"/>
              </a:spcAft>
              <a:buSzPct val="100000"/>
              <a:buNone/>
            </a:pPr>
            <a:endParaRPr lang="fr-FR" sz="2000" dirty="0">
              <a:solidFill>
                <a:schemeClr val="tx1"/>
              </a:solidFill>
              <a:latin typeface="+mn-lt"/>
            </a:endParaRPr>
          </a:p>
          <a:p>
            <a:pPr lvl="1">
              <a:buFont typeface="Wingdings" panose="05000000000000000000" pitchFamily="2" charset="2"/>
              <a:buChar char="Ø"/>
            </a:pPr>
            <a:endParaRPr lang="fr-FR" sz="1600" dirty="0"/>
          </a:p>
          <a:p>
            <a:pPr lvl="0">
              <a:buFont typeface="Wingdings" panose="05000000000000000000" pitchFamily="2" charset="2"/>
              <a:buChar char="Ø"/>
            </a:pPr>
            <a:endParaRPr lang="fr-FR" sz="1400" dirty="0">
              <a:solidFill>
                <a:prstClr val="black"/>
              </a:solidFill>
            </a:endParaRPr>
          </a:p>
          <a:p>
            <a:endParaRPr lang="fr-FR" sz="1600" dirty="0"/>
          </a:p>
        </p:txBody>
      </p:sp>
      <p:sp>
        <p:nvSpPr>
          <p:cNvPr id="5" name="Dia számának helye 4">
            <a:extLst>
              <a:ext uri="{FF2B5EF4-FFF2-40B4-BE49-F238E27FC236}">
                <a16:creationId xmlns:a16="http://schemas.microsoft.com/office/drawing/2014/main" id="{D09139C0-7C15-4123-BD16-44EB78287995}"/>
              </a:ext>
            </a:extLst>
          </p:cNvPr>
          <p:cNvSpPr>
            <a:spLocks noGrp="1"/>
          </p:cNvSpPr>
          <p:nvPr>
            <p:ph type="sldNum" sz="quarter" idx="12"/>
          </p:nvPr>
        </p:nvSpPr>
        <p:spPr/>
        <p:txBody>
          <a:bodyPr/>
          <a:lstStyle/>
          <a:p>
            <a:fld id="{6113E31D-E2AB-40D1-8B51-AFA5AFEF393A}" type="slidenum">
              <a:rPr lang="en-US" smtClean="0"/>
              <a:t>14</a:t>
            </a:fld>
            <a:endParaRPr lang="fr-FR" dirty="0"/>
          </a:p>
        </p:txBody>
      </p:sp>
    </p:spTree>
    <p:extLst>
      <p:ext uri="{BB962C8B-B14F-4D97-AF65-F5344CB8AC3E}">
        <p14:creationId xmlns:p14="http://schemas.microsoft.com/office/powerpoint/2010/main" val="82701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20995"/>
            <a:ext cx="9967452" cy="918424"/>
          </a:xfrm>
        </p:spPr>
        <p:txBody>
          <a:bodyPr>
            <a:normAutofit/>
          </a:bodyPr>
          <a:lstStyle/>
          <a:p>
            <a:r>
              <a:rPr lang="fr-FR" dirty="0"/>
              <a:t>Article 35 - Clôture de l’enquête</a:t>
            </a:r>
          </a:p>
        </p:txBody>
      </p:sp>
      <p:sp>
        <p:nvSpPr>
          <p:cNvPr id="3" name="Inhaltsplatzhalter 2"/>
          <p:cNvSpPr>
            <a:spLocks noGrp="1"/>
          </p:cNvSpPr>
          <p:nvPr>
            <p:ph idx="1"/>
          </p:nvPr>
        </p:nvSpPr>
        <p:spPr/>
        <p:txBody>
          <a:bodyPr>
            <a:normAutofit fontScale="70000" lnSpcReduction="20000"/>
          </a:bodyPr>
          <a:lstStyle/>
          <a:p>
            <a:pPr marL="0" indent="0" algn="just">
              <a:buNone/>
            </a:pPr>
            <a:r>
              <a:rPr lang="fr-FR" sz="2400" dirty="0">
                <a:solidFill>
                  <a:schemeClr val="tx1"/>
                </a:solidFill>
                <a:latin typeface="+mn-lt"/>
              </a:rPr>
              <a:t>Article 35(1) du règlement du Parquet européen : Lorsque le PED en charge considère que l’enquête est terminée, il :</a:t>
            </a:r>
          </a:p>
          <a:p>
            <a:pPr lvl="0" algn="just">
              <a:buFont typeface="Wingdings" panose="05000000000000000000" pitchFamily="2" charset="2"/>
              <a:buChar char="Ø"/>
            </a:pPr>
            <a:r>
              <a:rPr lang="fr-FR" sz="2400" dirty="0">
                <a:solidFill>
                  <a:schemeClr val="tx1"/>
                </a:solidFill>
                <a:latin typeface="+mn-lt"/>
              </a:rPr>
              <a:t>soumet </a:t>
            </a:r>
            <a:r>
              <a:rPr lang="fr-FR" sz="2400" b="1" dirty="0">
                <a:solidFill>
                  <a:schemeClr val="tx1"/>
                </a:solidFill>
                <a:latin typeface="+mn-lt"/>
              </a:rPr>
              <a:t>un rapport au procureur européen chargé de la surveillance de l’affaire</a:t>
            </a:r>
          </a:p>
          <a:p>
            <a:pPr lvl="0" algn="just">
              <a:buFont typeface="Wingdings" panose="05000000000000000000" pitchFamily="2" charset="2"/>
              <a:buChar char="Ø"/>
            </a:pPr>
            <a:r>
              <a:rPr lang="fr-FR" sz="2400" dirty="0">
                <a:solidFill>
                  <a:schemeClr val="tx1"/>
                </a:solidFill>
                <a:latin typeface="+mn-lt"/>
              </a:rPr>
              <a:t>avec un </a:t>
            </a:r>
            <a:r>
              <a:rPr lang="fr-FR" sz="2400" b="1" dirty="0">
                <a:solidFill>
                  <a:schemeClr val="tx1"/>
                </a:solidFill>
                <a:latin typeface="+mn-lt"/>
              </a:rPr>
              <a:t>résumé de l’affaire et un projet de décision</a:t>
            </a:r>
          </a:p>
          <a:p>
            <a:pPr lvl="0" algn="just">
              <a:buFont typeface="Wingdings" panose="05000000000000000000" pitchFamily="2" charset="2"/>
              <a:buChar char="Ø"/>
            </a:pPr>
            <a:r>
              <a:rPr lang="fr-FR" dirty="0"/>
              <a:t>le </a:t>
            </a:r>
            <a:r>
              <a:rPr lang="fr-FR" sz="2400" b="1" dirty="0">
                <a:solidFill>
                  <a:schemeClr val="tx1"/>
                </a:solidFill>
                <a:latin typeface="+mn-lt"/>
              </a:rPr>
              <a:t>PE</a:t>
            </a:r>
            <a:r>
              <a:rPr lang="fr-FR" sz="2400" dirty="0">
                <a:solidFill>
                  <a:schemeClr val="tx1"/>
                </a:solidFill>
                <a:latin typeface="+mn-lt"/>
              </a:rPr>
              <a:t> transmet les documents à la chambre permanente, </a:t>
            </a:r>
            <a:r>
              <a:rPr lang="fr-FR" sz="2400" b="1" dirty="0">
                <a:solidFill>
                  <a:schemeClr val="tx1"/>
                </a:solidFill>
                <a:latin typeface="+mn-lt"/>
              </a:rPr>
              <a:t>si nécessaire</a:t>
            </a:r>
            <a:r>
              <a:rPr lang="fr-FR" sz="2400" dirty="0">
                <a:solidFill>
                  <a:schemeClr val="tx1"/>
                </a:solidFill>
                <a:latin typeface="+mn-lt"/>
              </a:rPr>
              <a:t>, </a:t>
            </a:r>
            <a:r>
              <a:rPr lang="fr-FR" sz="2400" b="1" dirty="0">
                <a:solidFill>
                  <a:schemeClr val="tx1"/>
                </a:solidFill>
                <a:latin typeface="+mn-lt"/>
              </a:rPr>
              <a:t>avec sa propre évaluation</a:t>
            </a:r>
          </a:p>
          <a:p>
            <a:pPr lvl="0" algn="just">
              <a:buFont typeface="Wingdings" panose="05000000000000000000" pitchFamily="2" charset="2"/>
              <a:buChar char="Ø"/>
            </a:pPr>
            <a:r>
              <a:rPr lang="fr-FR" sz="2400" dirty="0">
                <a:solidFill>
                  <a:schemeClr val="tx1"/>
                </a:solidFill>
                <a:latin typeface="+mn-lt"/>
              </a:rPr>
              <a:t>si la chambre permanente prend la décision </a:t>
            </a:r>
            <a:r>
              <a:rPr lang="fr-FR" sz="2400" b="1" dirty="0">
                <a:solidFill>
                  <a:schemeClr val="tx1"/>
                </a:solidFill>
                <a:latin typeface="+mn-lt"/>
              </a:rPr>
              <a:t>telle que proposée par le PED, il poursuit l’affaire en conséquence</a:t>
            </a:r>
          </a:p>
          <a:p>
            <a:pPr marL="0" indent="0" algn="just">
              <a:buNone/>
            </a:pPr>
            <a:r>
              <a:rPr lang="fr-FR" sz="2400" dirty="0">
                <a:solidFill>
                  <a:schemeClr val="tx1"/>
                </a:solidFill>
                <a:latin typeface="+mn-lt"/>
              </a:rPr>
              <a:t>La chambre permanente n’a pas l’obligation d’examiner le dossier, mais article 10(6) : La chambre permanente compétente a accès, sur demande, à toutes les pièces du dossier aux fins de la préparation des décisions.</a:t>
            </a:r>
          </a:p>
          <a:p>
            <a:pPr marL="0" lvl="0" indent="0" algn="just">
              <a:buNone/>
            </a:pPr>
            <a:r>
              <a:rPr lang="fr-FR" sz="2400" dirty="0">
                <a:solidFill>
                  <a:schemeClr val="tx1"/>
                </a:solidFill>
                <a:latin typeface="+mn-lt"/>
              </a:rPr>
              <a:t>Article 35(2) : si la chambre permanente </a:t>
            </a:r>
            <a:r>
              <a:rPr lang="fr-FR" sz="2400" b="1" dirty="0">
                <a:solidFill>
                  <a:schemeClr val="tx1"/>
                </a:solidFill>
                <a:latin typeface="+mn-lt"/>
              </a:rPr>
              <a:t>ne prend pas la décision proposée par le PED</a:t>
            </a:r>
            <a:r>
              <a:rPr lang="fr-FR" sz="2400" dirty="0">
                <a:solidFill>
                  <a:schemeClr val="tx1"/>
                </a:solidFill>
                <a:latin typeface="+mn-lt"/>
              </a:rPr>
              <a:t> :</a:t>
            </a:r>
          </a:p>
          <a:p>
            <a:pPr lvl="0" algn="just">
              <a:buFont typeface="Wingdings" panose="05000000000000000000" pitchFamily="2" charset="2"/>
              <a:buChar char="Ø"/>
            </a:pPr>
            <a:r>
              <a:rPr lang="fr-FR" sz="2400" b="1" dirty="0">
                <a:solidFill>
                  <a:schemeClr val="tx1"/>
                </a:solidFill>
                <a:latin typeface="+mn-lt"/>
              </a:rPr>
              <a:t>la Chambre procède à son propre examen du dossier</a:t>
            </a:r>
            <a:r>
              <a:rPr lang="fr-FR" sz="2400" dirty="0">
                <a:solidFill>
                  <a:schemeClr val="tx1"/>
                </a:solidFill>
                <a:latin typeface="+mn-lt"/>
              </a:rPr>
              <a:t>le cas échéant,</a:t>
            </a:r>
          </a:p>
          <a:p>
            <a:pPr lvl="0" algn="just">
              <a:buFont typeface="Wingdings" panose="05000000000000000000" pitchFamily="2" charset="2"/>
              <a:buChar char="Ø"/>
            </a:pPr>
            <a:r>
              <a:rPr lang="fr-FR" sz="2400" dirty="0">
                <a:solidFill>
                  <a:schemeClr val="tx1"/>
                </a:solidFill>
                <a:latin typeface="+mn-lt"/>
              </a:rPr>
              <a:t>puis </a:t>
            </a:r>
            <a:r>
              <a:rPr lang="fr-FR" sz="2400" b="1" dirty="0">
                <a:solidFill>
                  <a:schemeClr val="tx1"/>
                </a:solidFill>
                <a:latin typeface="+mn-lt"/>
              </a:rPr>
              <a:t>prend une décision définitive </a:t>
            </a:r>
            <a:r>
              <a:rPr lang="fr-FR" sz="2400" dirty="0">
                <a:solidFill>
                  <a:schemeClr val="tx1"/>
                </a:solidFill>
                <a:latin typeface="+mn-lt"/>
              </a:rPr>
              <a:t>(si possible sans autre démarche de la part du PED) </a:t>
            </a:r>
            <a:r>
              <a:rPr lang="fr-FR" sz="2400" b="1" u="sng" dirty="0">
                <a:solidFill>
                  <a:schemeClr val="tx1"/>
                </a:solidFill>
                <a:latin typeface="+mn-lt"/>
              </a:rPr>
              <a:t>ou</a:t>
            </a:r>
            <a:r>
              <a:rPr lang="fr-FR" sz="2400" dirty="0">
                <a:solidFill>
                  <a:schemeClr val="tx1"/>
                </a:solidFill>
                <a:latin typeface="+mn-lt"/>
              </a:rPr>
              <a:t> </a:t>
            </a:r>
          </a:p>
          <a:p>
            <a:pPr lvl="0" algn="just">
              <a:buFont typeface="Wingdings" panose="05000000000000000000" pitchFamily="2" charset="2"/>
              <a:buChar char="Ø"/>
            </a:pPr>
            <a:r>
              <a:rPr lang="fr-FR" sz="2400" b="1" dirty="0">
                <a:solidFill>
                  <a:schemeClr val="tx1"/>
                </a:solidFill>
                <a:latin typeface="+mn-lt"/>
              </a:rPr>
              <a:t>donne de nouvelles instructions au PED </a:t>
            </a:r>
            <a:r>
              <a:rPr lang="fr-FR" sz="2400" dirty="0">
                <a:solidFill>
                  <a:schemeClr val="tx1"/>
                </a:solidFill>
                <a:latin typeface="+mn-lt"/>
              </a:rPr>
              <a:t>– par exemple, un complément d’enquête en vue de porter l’affaire en jugement au lieu de classer l’affaire sans suite ou la modification des conditions que doit remplir l’accusé en vertu de l’article 40 de la procédure simplifiée en matière de poursuites</a:t>
            </a:r>
          </a:p>
          <a:p>
            <a:pPr lvl="0">
              <a:buFont typeface="Wingdings" panose="05000000000000000000" pitchFamily="2" charset="2"/>
              <a:buChar char="Ø"/>
            </a:pPr>
            <a:endParaRPr lang="fr-FR" sz="1800" dirty="0">
              <a:solidFill>
                <a:prstClr val="black"/>
              </a:solidFill>
            </a:endParaRPr>
          </a:p>
          <a:p>
            <a:endParaRPr lang="fr-FR" dirty="0"/>
          </a:p>
        </p:txBody>
      </p:sp>
      <p:sp>
        <p:nvSpPr>
          <p:cNvPr id="5" name="Dia számának helye 4">
            <a:extLst>
              <a:ext uri="{FF2B5EF4-FFF2-40B4-BE49-F238E27FC236}">
                <a16:creationId xmlns:a16="http://schemas.microsoft.com/office/drawing/2014/main" id="{62C9985B-A6F9-41D5-A78B-3D70CE8BADE0}"/>
              </a:ext>
            </a:extLst>
          </p:cNvPr>
          <p:cNvSpPr>
            <a:spLocks noGrp="1"/>
          </p:cNvSpPr>
          <p:nvPr>
            <p:ph type="sldNum" sz="quarter" idx="12"/>
          </p:nvPr>
        </p:nvSpPr>
        <p:spPr/>
        <p:txBody>
          <a:bodyPr/>
          <a:lstStyle/>
          <a:p>
            <a:fld id="{6113E31D-E2AB-40D1-8B51-AFA5AFEF393A}" type="slidenum">
              <a:rPr lang="en-US" smtClean="0"/>
              <a:t>15</a:t>
            </a:fld>
            <a:endParaRPr lang="fr-FR" dirty="0"/>
          </a:p>
        </p:txBody>
      </p:sp>
    </p:spTree>
    <p:extLst>
      <p:ext uri="{BB962C8B-B14F-4D97-AF65-F5344CB8AC3E}">
        <p14:creationId xmlns:p14="http://schemas.microsoft.com/office/powerpoint/2010/main" val="190844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5" name="Gerade Verbindung 254"/>
          <p:cNvCxnSpPr/>
          <p:nvPr/>
        </p:nvCxnSpPr>
        <p:spPr>
          <a:xfrm flipV="1">
            <a:off x="4151785" y="4713915"/>
            <a:ext cx="6018020" cy="159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2142140" y="4722595"/>
            <a:ext cx="2009645"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59596" y="3583957"/>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AT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CPE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EE</a:t>
            </a:r>
          </a:p>
        </p:txBody>
      </p:sp>
      <p:sp>
        <p:nvSpPr>
          <p:cNvPr id="10" name="Rechteck 9"/>
          <p:cNvSpPr/>
          <p:nvPr/>
        </p:nvSpPr>
        <p:spPr>
          <a:xfrm>
            <a:off x="2214148" y="5664832"/>
            <a:ext cx="2361617"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Enquête </a:t>
            </a:r>
          </a:p>
          <a:p>
            <a:pPr algn="ctr"/>
            <a:r>
              <a:rPr lang="fr-FR" dirty="0"/>
              <a:t>achevée (article 35(1))</a:t>
            </a:r>
          </a:p>
        </p:txBody>
      </p:sp>
      <p:cxnSp>
        <p:nvCxnSpPr>
          <p:cNvPr id="26" name="Gerade Verbindung 25"/>
          <p:cNvCxnSpPr/>
          <p:nvPr/>
        </p:nvCxnSpPr>
        <p:spPr>
          <a:xfrm>
            <a:off x="2167680" y="1702620"/>
            <a:ext cx="8053464"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V="1">
            <a:off x="2167680" y="2674099"/>
            <a:ext cx="2056112" cy="42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cxnSpLocks/>
          </p:cNvCxnSpPr>
          <p:nvPr/>
        </p:nvCxnSpPr>
        <p:spPr>
          <a:xfrm flipH="1">
            <a:off x="2142140" y="1702620"/>
            <a:ext cx="25540" cy="298405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0237216" y="1777039"/>
            <a:ext cx="4597" cy="29096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2927648" y="4232030"/>
            <a:ext cx="0" cy="14328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4223792" y="2674528"/>
            <a:ext cx="0" cy="188468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V="1">
            <a:off x="2927648" y="2995834"/>
            <a:ext cx="2088232" cy="54930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fr-FR" sz="3200" b="1" dirty="0">
                <a:solidFill>
                  <a:srgbClr val="C00000"/>
                </a:solidFill>
              </a:rPr>
              <a:t>Chambre</a:t>
            </a:r>
          </a:p>
        </p:txBody>
      </p:sp>
      <p:sp>
        <p:nvSpPr>
          <p:cNvPr id="54" name="Titel 1"/>
          <p:cNvSpPr txBox="1">
            <a:spLocks/>
          </p:cNvSpPr>
          <p:nvPr/>
        </p:nvSpPr>
        <p:spPr>
          <a:xfrm>
            <a:off x="1991544" y="26064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t>Processus de décision lors de la clôture de l’enquête</a:t>
            </a:r>
          </a:p>
        </p:txBody>
      </p:sp>
      <p:sp>
        <p:nvSpPr>
          <p:cNvPr id="56" name="Abgerundetes Rechteck 55"/>
          <p:cNvSpPr/>
          <p:nvPr/>
        </p:nvSpPr>
        <p:spPr>
          <a:xfrm>
            <a:off x="2226179" y="4839482"/>
            <a:ext cx="188665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Rapport (avec résumé de l’affaire et projet de décision)</a:t>
            </a:r>
          </a:p>
        </p:txBody>
      </p:sp>
      <p:sp>
        <p:nvSpPr>
          <p:cNvPr id="61" name="Abgerundetes Rechteck 60"/>
          <p:cNvSpPr/>
          <p:nvPr/>
        </p:nvSpPr>
        <p:spPr>
          <a:xfrm>
            <a:off x="2297935" y="2780929"/>
            <a:ext cx="1853850" cy="67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Rapport du PED, et – si cela est jugé nécessaire – la propre évaluation du PE</a:t>
            </a:r>
          </a:p>
        </p:txBody>
      </p:sp>
      <p:sp>
        <p:nvSpPr>
          <p:cNvPr id="69" name="Abgerundetes Rechteck 68"/>
          <p:cNvSpPr/>
          <p:nvPr/>
        </p:nvSpPr>
        <p:spPr>
          <a:xfrm>
            <a:off x="5015881" y="2680070"/>
            <a:ext cx="3039306" cy="65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Décision de la chambre (article 10(3))</a:t>
            </a:r>
          </a:p>
        </p:txBody>
      </p:sp>
      <p:cxnSp>
        <p:nvCxnSpPr>
          <p:cNvPr id="77" name="Gerade Verbindung mit Pfeil 76"/>
          <p:cNvCxnSpPr/>
          <p:nvPr/>
        </p:nvCxnSpPr>
        <p:spPr>
          <a:xfrm flipH="1">
            <a:off x="5960863" y="3376305"/>
            <a:ext cx="819156" cy="5316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1" name="Ellipse 100"/>
          <p:cNvSpPr/>
          <p:nvPr/>
        </p:nvSpPr>
        <p:spPr>
          <a:xfrm>
            <a:off x="4359261" y="3699899"/>
            <a:ext cx="1668800"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accent1">
                    <a:lumMod val="50000"/>
                  </a:schemeClr>
                </a:solidFill>
              </a:rPr>
              <a:t>Distincte de celle proposée par le PED (article 35(2))</a:t>
            </a:r>
          </a:p>
        </p:txBody>
      </p:sp>
      <p:sp>
        <p:nvSpPr>
          <p:cNvPr id="102" name="Ellipse 101"/>
          <p:cNvSpPr/>
          <p:nvPr/>
        </p:nvSpPr>
        <p:spPr>
          <a:xfrm>
            <a:off x="6543019" y="3798726"/>
            <a:ext cx="1512167"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defRPr/>
            </a:pPr>
            <a:r>
              <a:rPr lang="fr-FR" sz="1200" dirty="0">
                <a:solidFill>
                  <a:schemeClr val="accent1">
                    <a:lumMod val="50000"/>
                  </a:schemeClr>
                </a:solidFill>
              </a:rPr>
              <a:t>Telle que proposée par le PED (article 35(1))</a:t>
            </a:r>
            <a:endParaRPr lang="fr-FR" sz="1200" dirty="0"/>
          </a:p>
        </p:txBody>
      </p:sp>
      <p:sp>
        <p:nvSpPr>
          <p:cNvPr id="104" name="Rechteck 103"/>
          <p:cNvSpPr/>
          <p:nvPr/>
        </p:nvSpPr>
        <p:spPr>
          <a:xfrm>
            <a:off x="6780018" y="5101786"/>
            <a:ext cx="3441127" cy="121111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EDP DE : poursuit l’affaire,</a:t>
            </a:r>
          </a:p>
          <a:p>
            <a:pPr algn="ctr"/>
            <a:r>
              <a:rPr lang="fr-FR" sz="1400" dirty="0"/>
              <a:t>notification/information</a:t>
            </a:r>
            <a:r>
              <a:rPr lang="fr-FR" dirty="0"/>
              <a:t> </a:t>
            </a:r>
            <a:r>
              <a:rPr lang="fr-FR" sz="1400" dirty="0"/>
              <a:t>desautorités nationales, institutions compétentes de l’Union, etc. (OLAF), suspects ou personnes poursuivies, victimes</a:t>
            </a:r>
          </a:p>
        </p:txBody>
      </p:sp>
      <p:sp>
        <p:nvSpPr>
          <p:cNvPr id="106" name="Ellipse 105"/>
          <p:cNvSpPr/>
          <p:nvPr/>
        </p:nvSpPr>
        <p:spPr>
          <a:xfrm>
            <a:off x="8339488" y="3402560"/>
            <a:ext cx="1776770" cy="1080611"/>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200" dirty="0">
                <a:solidFill>
                  <a:schemeClr val="accent1">
                    <a:lumMod val="50000"/>
                  </a:schemeClr>
                </a:solidFill>
              </a:rPr>
              <a:t>Proposition d’engager des poursuites et pas de décision de la chambre dans les 21 jours</a:t>
            </a:r>
          </a:p>
        </p:txBody>
      </p:sp>
      <p:cxnSp>
        <p:nvCxnSpPr>
          <p:cNvPr id="107" name="Gerade Verbindung mit Pfeil 106"/>
          <p:cNvCxnSpPr>
            <a:endCxn id="102" idx="0"/>
          </p:cNvCxnSpPr>
          <p:nvPr/>
        </p:nvCxnSpPr>
        <p:spPr>
          <a:xfrm>
            <a:off x="6780018" y="3376306"/>
            <a:ext cx="519085" cy="42242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cxnSpLocks/>
            <a:endCxn id="106" idx="1"/>
          </p:cNvCxnSpPr>
          <p:nvPr/>
        </p:nvCxnSpPr>
        <p:spPr>
          <a:xfrm>
            <a:off x="6780018" y="3376305"/>
            <a:ext cx="1819672" cy="18450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cxnSpLocks/>
            <a:stCxn id="106" idx="4"/>
            <a:endCxn id="104" idx="0"/>
          </p:cNvCxnSpPr>
          <p:nvPr/>
        </p:nvCxnSpPr>
        <p:spPr>
          <a:xfrm flipH="1">
            <a:off x="8500582" y="4483171"/>
            <a:ext cx="727291" cy="61861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p:nvPr/>
        </p:nvCxnSpPr>
        <p:spPr>
          <a:xfrm>
            <a:off x="7536160" y="4563105"/>
            <a:ext cx="767288" cy="5386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7" name="Abgerundetes Rechteck 116"/>
          <p:cNvSpPr/>
          <p:nvPr/>
        </p:nvSpPr>
        <p:spPr>
          <a:xfrm>
            <a:off x="4564974" y="4825276"/>
            <a:ext cx="1370775"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La chambre </a:t>
            </a:r>
            <a:br>
              <a:rPr dirty="0"/>
            </a:br>
            <a:r>
              <a:rPr lang="fr-FR" sz="1200" b="1" dirty="0"/>
              <a:t>examine le </a:t>
            </a:r>
            <a:br>
              <a:rPr dirty="0"/>
            </a:br>
            <a:r>
              <a:rPr lang="fr-FR" sz="1200" b="1" dirty="0"/>
              <a:t>dossier (article 35(2))</a:t>
            </a:r>
          </a:p>
        </p:txBody>
      </p:sp>
      <p:cxnSp>
        <p:nvCxnSpPr>
          <p:cNvPr id="126" name="Gerade Verbindung mit Pfeil 125"/>
          <p:cNvCxnSpPr>
            <a:cxnSpLocks/>
          </p:cNvCxnSpPr>
          <p:nvPr/>
        </p:nvCxnSpPr>
        <p:spPr>
          <a:xfrm>
            <a:off x="5960863" y="5032823"/>
            <a:ext cx="132898" cy="59273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1" name="Rechteck 160"/>
          <p:cNvSpPr/>
          <p:nvPr/>
        </p:nvSpPr>
        <p:spPr>
          <a:xfrm>
            <a:off x="4917978" y="5664832"/>
            <a:ext cx="163161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PED DE</a:t>
            </a:r>
          </a:p>
        </p:txBody>
      </p:sp>
      <p:cxnSp>
        <p:nvCxnSpPr>
          <p:cNvPr id="169" name="Gerade Verbindung 168"/>
          <p:cNvCxnSpPr/>
          <p:nvPr/>
        </p:nvCxnSpPr>
        <p:spPr>
          <a:xfrm>
            <a:off x="4577506" y="6014553"/>
            <a:ext cx="30824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Gerade Verbindung mit Pfeil 181"/>
          <p:cNvCxnSpPr>
            <a:cxnSpLocks/>
          </p:cNvCxnSpPr>
          <p:nvPr/>
        </p:nvCxnSpPr>
        <p:spPr>
          <a:xfrm flipV="1">
            <a:off x="5957693" y="3402560"/>
            <a:ext cx="830496" cy="163026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0" name="Gerade Verbindung 199"/>
          <p:cNvCxnSpPr>
            <a:stCxn id="117" idx="0"/>
            <a:endCxn id="101" idx="4"/>
          </p:cNvCxnSpPr>
          <p:nvPr/>
        </p:nvCxnSpPr>
        <p:spPr>
          <a:xfrm flipH="1" flipV="1">
            <a:off x="5193661" y="4427181"/>
            <a:ext cx="56701" cy="3980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81B2E480-C3C4-47FA-913E-D0D9A8741F56}"/>
              </a:ext>
            </a:extLst>
          </p:cNvPr>
          <p:cNvSpPr/>
          <p:nvPr/>
        </p:nvSpPr>
        <p:spPr>
          <a:xfrm>
            <a:off x="10604809" y="2505876"/>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a:t>Remarque :</a:t>
            </a:r>
          </a:p>
          <a:p>
            <a:pPr algn="ctr"/>
            <a:r>
              <a:rPr lang="fr-FR" dirty="0"/>
              <a:t>DE, FR, IT, EE choisis à titre d’exemple - il pourrait s’agir d’autres États membres participants</a:t>
            </a:r>
          </a:p>
        </p:txBody>
      </p:sp>
      <p:sp>
        <p:nvSpPr>
          <p:cNvPr id="5" name="Dia számának helye 4">
            <a:extLst>
              <a:ext uri="{FF2B5EF4-FFF2-40B4-BE49-F238E27FC236}">
                <a16:creationId xmlns:a16="http://schemas.microsoft.com/office/drawing/2014/main" id="{BD069947-D290-4691-9699-771691223180}"/>
              </a:ext>
            </a:extLst>
          </p:cNvPr>
          <p:cNvSpPr>
            <a:spLocks noGrp="1"/>
          </p:cNvSpPr>
          <p:nvPr>
            <p:ph type="sldNum" sz="quarter" idx="12"/>
          </p:nvPr>
        </p:nvSpPr>
        <p:spPr/>
        <p:txBody>
          <a:bodyPr/>
          <a:lstStyle/>
          <a:p>
            <a:fld id="{BD6A5DC3-65FA-44A1-B227-31C7D26446A5}" type="slidenum">
              <a:rPr lang="de-DE" smtClean="0"/>
              <a:t>16</a:t>
            </a:fld>
            <a:endParaRPr lang="fr-FR" dirty="0"/>
          </a:p>
        </p:txBody>
      </p:sp>
    </p:spTree>
    <p:extLst>
      <p:ext uri="{BB962C8B-B14F-4D97-AF65-F5344CB8AC3E}">
        <p14:creationId xmlns:p14="http://schemas.microsoft.com/office/powerpoint/2010/main" val="251524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Décisions à prendre </a:t>
            </a:r>
            <a:br>
              <a:rPr dirty="0"/>
            </a:br>
            <a:r>
              <a:rPr lang="fr-FR" dirty="0"/>
              <a:t>en vertu du droit national</a:t>
            </a:r>
          </a:p>
        </p:txBody>
      </p:sp>
      <p:sp>
        <p:nvSpPr>
          <p:cNvPr id="3" name="Inhaltsplatzhalter 2"/>
          <p:cNvSpPr>
            <a:spLocks noGrp="1"/>
          </p:cNvSpPr>
          <p:nvPr>
            <p:ph idx="1"/>
          </p:nvPr>
        </p:nvSpPr>
        <p:spPr/>
        <p:txBody>
          <a:bodyPr>
            <a:normAutofit fontScale="92500" lnSpcReduction="20000"/>
          </a:bodyPr>
          <a:lstStyle/>
          <a:p>
            <a:pPr marL="0" indent="0" algn="just">
              <a:buNone/>
            </a:pPr>
            <a:r>
              <a:rPr lang="fr-FR" sz="1800" dirty="0">
                <a:solidFill>
                  <a:schemeClr val="tx1"/>
                </a:solidFill>
                <a:latin typeface="+mn-lt"/>
              </a:rPr>
              <a:t>Article 5(3) du règlement du Parquet européen : « Les enquêtes et poursuites menées au nom du Parquet européen sont régies par le </a:t>
            </a:r>
            <a:r>
              <a:rPr lang="fr-FR" sz="1800" b="1" dirty="0">
                <a:solidFill>
                  <a:schemeClr val="tx1"/>
                </a:solidFill>
                <a:latin typeface="+mn-lt"/>
              </a:rPr>
              <a:t>présent règlement</a:t>
            </a:r>
            <a:r>
              <a:rPr lang="fr-FR" sz="1800" dirty="0">
                <a:solidFill>
                  <a:schemeClr val="tx1"/>
                </a:solidFill>
                <a:latin typeface="+mn-lt"/>
              </a:rPr>
              <a:t>. Le </a:t>
            </a:r>
            <a:r>
              <a:rPr lang="fr-FR" sz="1800" b="1" dirty="0">
                <a:solidFill>
                  <a:schemeClr val="tx1"/>
                </a:solidFill>
                <a:latin typeface="+mn-lt"/>
              </a:rPr>
              <a:t>droit national</a:t>
            </a:r>
            <a:r>
              <a:rPr lang="fr-FR" sz="1800" dirty="0">
                <a:solidFill>
                  <a:schemeClr val="tx1"/>
                </a:solidFill>
                <a:latin typeface="+mn-lt"/>
              </a:rPr>
              <a:t> s’applique </a:t>
            </a:r>
            <a:r>
              <a:rPr lang="fr-FR" sz="1800" b="1" dirty="0">
                <a:solidFill>
                  <a:schemeClr val="tx1"/>
                </a:solidFill>
                <a:latin typeface="+mn-lt"/>
              </a:rPr>
              <a:t>dans la mesure où une question n’est pas réglée par le présent règlement</a:t>
            </a:r>
            <a:r>
              <a:rPr lang="fr-FR" sz="1800" dirty="0">
                <a:solidFill>
                  <a:schemeClr val="tx1"/>
                </a:solidFill>
                <a:latin typeface="+mn-lt"/>
              </a:rPr>
              <a:t>. Sauf disposition contraire du présent règlement, le droit national applicable est </a:t>
            </a:r>
            <a:r>
              <a:rPr lang="fr-FR" sz="1800" b="1" dirty="0">
                <a:solidFill>
                  <a:schemeClr val="tx1"/>
                </a:solidFill>
                <a:latin typeface="+mn-lt"/>
              </a:rPr>
              <a:t>celui de l’État membre dont le procureur européen délégué traite l’affaire</a:t>
            </a:r>
            <a:r>
              <a:rPr lang="fr-FR" sz="1800" dirty="0">
                <a:solidFill>
                  <a:schemeClr val="tx1"/>
                </a:solidFill>
                <a:latin typeface="+mn-lt"/>
              </a:rPr>
              <a:t> conformément à l’article 13(1). Lorsqu’une question est régie à la fois par le droit national et par le règlement du Parquet européen, ce dernier prévaut. »</a:t>
            </a:r>
          </a:p>
          <a:p>
            <a:pPr marL="0" indent="0" algn="just">
              <a:buNone/>
            </a:pPr>
            <a:endParaRPr lang="fr-FR" sz="1400" dirty="0">
              <a:solidFill>
                <a:schemeClr val="tx1"/>
              </a:solidFill>
              <a:latin typeface="+mn-lt"/>
            </a:endParaRPr>
          </a:p>
          <a:p>
            <a:pPr marL="0" indent="0" algn="just">
              <a:buNone/>
            </a:pPr>
            <a:r>
              <a:rPr lang="fr-FR" sz="1800" dirty="0">
                <a:solidFill>
                  <a:schemeClr val="tx1"/>
                </a:solidFill>
                <a:latin typeface="+mn-lt"/>
              </a:rPr>
              <a:t>Article 13(1) du règlement du Parquet européen : « Les </a:t>
            </a:r>
            <a:r>
              <a:rPr lang="fr-FR" sz="1800" b="1" dirty="0">
                <a:solidFill>
                  <a:schemeClr val="tx1"/>
                </a:solidFill>
                <a:latin typeface="+mn-lt"/>
              </a:rPr>
              <a:t>procureurs européens délégués</a:t>
            </a:r>
            <a:r>
              <a:rPr lang="fr-FR" sz="1800" dirty="0">
                <a:solidFill>
                  <a:schemeClr val="tx1"/>
                </a:solidFill>
                <a:latin typeface="+mn-lt"/>
              </a:rPr>
              <a:t> agissent </a:t>
            </a:r>
            <a:r>
              <a:rPr lang="fr-FR" sz="1800" b="1" dirty="0">
                <a:solidFill>
                  <a:schemeClr val="tx1"/>
                </a:solidFill>
                <a:latin typeface="+mn-lt"/>
              </a:rPr>
              <a:t>au nom du Parquet européen dans leurs États membres respectifs</a:t>
            </a:r>
            <a:r>
              <a:rPr lang="fr-FR" sz="1800" dirty="0">
                <a:solidFill>
                  <a:schemeClr val="tx1"/>
                </a:solidFill>
                <a:latin typeface="+mn-lt"/>
              </a:rPr>
              <a:t> et sont investis des </a:t>
            </a:r>
            <a:r>
              <a:rPr lang="fr-FR" sz="1800" b="1" dirty="0">
                <a:solidFill>
                  <a:schemeClr val="tx1"/>
                </a:solidFill>
                <a:latin typeface="+mn-lt"/>
              </a:rPr>
              <a:t>mêmes pouvoirs que les procureurs nationaux</a:t>
            </a:r>
            <a:r>
              <a:rPr lang="fr-FR" sz="1800" dirty="0">
                <a:solidFill>
                  <a:schemeClr val="tx1"/>
                </a:solidFill>
                <a:latin typeface="+mn-lt"/>
              </a:rPr>
              <a:t> dans le domaine des enquêtes, </a:t>
            </a:r>
            <a:r>
              <a:rPr lang="fr-FR" sz="1800" b="1" dirty="0">
                <a:solidFill>
                  <a:schemeClr val="tx1"/>
                </a:solidFill>
                <a:latin typeface="+mn-lt"/>
              </a:rPr>
              <a:t>des poursuites et de la mise en état des affaires</a:t>
            </a:r>
            <a:r>
              <a:rPr lang="fr-FR" sz="1800" dirty="0">
                <a:solidFill>
                  <a:schemeClr val="tx1"/>
                </a:solidFill>
                <a:latin typeface="+mn-lt"/>
              </a:rPr>
              <a:t>, en plus et sous réserve des pouvoirs et du statut particuliers qui leur sont conférés et dans les conditions prévues par le présent règlement</a:t>
            </a:r>
            <a:br>
              <a:rPr dirty="0"/>
            </a:br>
            <a:r>
              <a:rPr lang="fr-FR" sz="1800" dirty="0">
                <a:solidFill>
                  <a:schemeClr val="tx1"/>
                </a:solidFill>
                <a:latin typeface="+mn-lt"/>
              </a:rPr>
              <a:t>Les procureurs européens délégués sont responsables des enquêtes et des </a:t>
            </a:r>
            <a:r>
              <a:rPr lang="fr-FR" sz="1800" b="1" dirty="0">
                <a:solidFill>
                  <a:schemeClr val="tx1"/>
                </a:solidFill>
                <a:latin typeface="+mn-lt"/>
              </a:rPr>
              <a:t>poursuites qu’ils engagent</a:t>
            </a:r>
            <a:r>
              <a:rPr lang="fr-FR" sz="1800" dirty="0">
                <a:solidFill>
                  <a:schemeClr val="tx1"/>
                </a:solidFill>
                <a:latin typeface="+mn-lt"/>
              </a:rPr>
              <a:t>, qui </a:t>
            </a:r>
            <a:r>
              <a:rPr lang="fr-FR" sz="1800" b="1" dirty="0">
                <a:solidFill>
                  <a:schemeClr val="tx1"/>
                </a:solidFill>
                <a:latin typeface="+mn-lt"/>
              </a:rPr>
              <a:t>leur sont confiées</a:t>
            </a:r>
            <a:r>
              <a:rPr lang="fr-FR" sz="1800" dirty="0">
                <a:solidFill>
                  <a:schemeClr val="tx1"/>
                </a:solidFill>
                <a:latin typeface="+mn-lt"/>
              </a:rPr>
              <a:t> ou dont ils se saisissent en exerçant leur droit d’</a:t>
            </a:r>
            <a:r>
              <a:rPr lang="fr-FR" sz="1800" b="1" dirty="0">
                <a:solidFill>
                  <a:schemeClr val="tx1"/>
                </a:solidFill>
                <a:latin typeface="+mn-lt"/>
              </a:rPr>
              <a:t>évocation</a:t>
            </a:r>
            <a:r>
              <a:rPr lang="fr-FR" sz="1800" dirty="0">
                <a:solidFill>
                  <a:schemeClr val="tx1"/>
                </a:solidFill>
                <a:latin typeface="+mn-lt"/>
              </a:rPr>
              <a:t>.</a:t>
            </a:r>
          </a:p>
          <a:p>
            <a:pPr marL="0" indent="0" algn="just">
              <a:buNone/>
            </a:pPr>
            <a:br>
              <a:rPr dirty="0"/>
            </a:br>
            <a:r>
              <a:rPr lang="fr-FR" sz="1800" dirty="0">
                <a:solidFill>
                  <a:schemeClr val="tx1"/>
                </a:solidFill>
                <a:latin typeface="+mn-lt"/>
              </a:rPr>
              <a:t>Les procureurs européens délégués sont également responsables de la </a:t>
            </a:r>
            <a:r>
              <a:rPr lang="fr-FR" sz="1800" b="1" dirty="0">
                <a:solidFill>
                  <a:schemeClr val="tx1"/>
                </a:solidFill>
                <a:latin typeface="+mn-lt"/>
              </a:rPr>
              <a:t>mise en état des affaires</a:t>
            </a:r>
            <a:r>
              <a:rPr lang="fr-FR" sz="1800" dirty="0">
                <a:solidFill>
                  <a:schemeClr val="tx1"/>
                </a:solidFill>
                <a:latin typeface="+mn-lt"/>
              </a:rPr>
              <a:t> et disposent </a:t>
            </a:r>
            <a:r>
              <a:rPr lang="fr-FR" sz="1800" b="1" dirty="0">
                <a:solidFill>
                  <a:schemeClr val="tx1"/>
                </a:solidFill>
                <a:latin typeface="+mn-lt"/>
              </a:rPr>
              <a:t>notamment</a:t>
            </a:r>
            <a:r>
              <a:rPr lang="fr-FR" sz="1800" dirty="0">
                <a:solidFill>
                  <a:schemeClr val="tx1"/>
                </a:solidFill>
                <a:latin typeface="+mn-lt"/>
              </a:rPr>
              <a:t> du pouvoir de </a:t>
            </a:r>
            <a:r>
              <a:rPr lang="fr-FR" sz="1800" b="1" dirty="0">
                <a:solidFill>
                  <a:schemeClr val="tx1"/>
                </a:solidFill>
                <a:latin typeface="+mn-lt"/>
              </a:rPr>
              <a:t>présenter des arguments à l’audience</a:t>
            </a:r>
            <a:r>
              <a:rPr lang="fr-FR" sz="1800" dirty="0">
                <a:solidFill>
                  <a:schemeClr val="tx1"/>
                </a:solidFill>
                <a:latin typeface="+mn-lt"/>
              </a:rPr>
              <a:t>, de prendre part à l’</a:t>
            </a:r>
            <a:r>
              <a:rPr lang="fr-FR" sz="1800" b="1" dirty="0">
                <a:solidFill>
                  <a:schemeClr val="tx1"/>
                </a:solidFill>
                <a:latin typeface="+mn-lt"/>
              </a:rPr>
              <a:t>obtention des moyens de preuve</a:t>
            </a:r>
            <a:r>
              <a:rPr lang="fr-FR" sz="1800" dirty="0">
                <a:solidFill>
                  <a:schemeClr val="tx1"/>
                </a:solidFill>
                <a:latin typeface="+mn-lt"/>
              </a:rPr>
              <a:t> et d’exercer les </a:t>
            </a:r>
            <a:r>
              <a:rPr lang="fr-FR" sz="1800" b="1" dirty="0">
                <a:solidFill>
                  <a:schemeClr val="tx1"/>
                </a:solidFill>
                <a:latin typeface="+mn-lt"/>
              </a:rPr>
              <a:t>voies de recours existantes conformément au droit national</a:t>
            </a:r>
            <a:r>
              <a:rPr lang="fr-FR" sz="1800" dirty="0">
                <a:solidFill>
                  <a:schemeClr val="tx1"/>
                </a:solidFill>
                <a:latin typeface="+mn-lt"/>
              </a:rPr>
              <a:t>. »</a:t>
            </a:r>
          </a:p>
        </p:txBody>
      </p:sp>
      <p:sp>
        <p:nvSpPr>
          <p:cNvPr id="5" name="Dia számának helye 4">
            <a:extLst>
              <a:ext uri="{FF2B5EF4-FFF2-40B4-BE49-F238E27FC236}">
                <a16:creationId xmlns:a16="http://schemas.microsoft.com/office/drawing/2014/main" id="{373CE6F3-6355-4821-9224-0F45A220D4D0}"/>
              </a:ext>
            </a:extLst>
          </p:cNvPr>
          <p:cNvSpPr>
            <a:spLocks noGrp="1"/>
          </p:cNvSpPr>
          <p:nvPr>
            <p:ph type="sldNum" sz="quarter" idx="12"/>
          </p:nvPr>
        </p:nvSpPr>
        <p:spPr/>
        <p:txBody>
          <a:bodyPr/>
          <a:lstStyle/>
          <a:p>
            <a:fld id="{6113E31D-E2AB-40D1-8B51-AFA5AFEF393A}" type="slidenum">
              <a:rPr lang="en-US" smtClean="0"/>
              <a:t>17</a:t>
            </a:fld>
            <a:endParaRPr lang="fr-FR" dirty="0"/>
          </a:p>
        </p:txBody>
      </p:sp>
    </p:spTree>
    <p:extLst>
      <p:ext uri="{BB962C8B-B14F-4D97-AF65-F5344CB8AC3E}">
        <p14:creationId xmlns:p14="http://schemas.microsoft.com/office/powerpoint/2010/main" val="230966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44536"/>
            <a:ext cx="9967452" cy="790833"/>
          </a:xfrm>
        </p:spPr>
        <p:txBody>
          <a:bodyPr>
            <a:normAutofit/>
          </a:bodyPr>
          <a:lstStyle/>
          <a:p>
            <a:r>
              <a:rPr lang="fr-FR" dirty="0"/>
              <a:t>Procédures judiciaires / Phase du procès</a:t>
            </a:r>
          </a:p>
        </p:txBody>
      </p:sp>
      <p:sp>
        <p:nvSpPr>
          <p:cNvPr id="3" name="Inhaltsplatzhalter 2"/>
          <p:cNvSpPr>
            <a:spLocks noGrp="1"/>
          </p:cNvSpPr>
          <p:nvPr>
            <p:ph idx="1"/>
          </p:nvPr>
        </p:nvSpPr>
        <p:spPr/>
        <p:txBody>
          <a:bodyPr>
            <a:normAutofit fontScale="92500" lnSpcReduction="20000"/>
          </a:bodyPr>
          <a:lstStyle/>
          <a:p>
            <a:pPr marL="0" indent="0" algn="just">
              <a:buNone/>
            </a:pPr>
            <a:r>
              <a:rPr lang="fr-FR" sz="1800" b="1" dirty="0">
                <a:solidFill>
                  <a:schemeClr val="tx1"/>
                </a:solidFill>
                <a:latin typeface="+mn-lt"/>
              </a:rPr>
              <a:t>Article 86 TFUE</a:t>
            </a:r>
            <a:r>
              <a:rPr lang="fr-FR" sz="1800" dirty="0">
                <a:solidFill>
                  <a:schemeClr val="tx1"/>
                </a:solidFill>
                <a:latin typeface="+mn-lt"/>
              </a:rPr>
              <a:t> : « (2)</a:t>
            </a:r>
            <a:r>
              <a:rPr lang="fr-FR" sz="1800" b="1" dirty="0">
                <a:solidFill>
                  <a:schemeClr val="tx1"/>
                </a:solidFill>
                <a:latin typeface="+mn-lt"/>
              </a:rPr>
              <a:t>[Le Parquet européen</a:t>
            </a:r>
            <a:r>
              <a:rPr lang="fr-FR" sz="1800" dirty="0">
                <a:solidFill>
                  <a:schemeClr val="tx1"/>
                </a:solidFill>
                <a:latin typeface="+mn-lt"/>
              </a:rPr>
              <a:t>] </a:t>
            </a:r>
            <a:r>
              <a:rPr lang="fr-FR" sz="1800" b="1" dirty="0">
                <a:solidFill>
                  <a:schemeClr val="tx1"/>
                </a:solidFill>
                <a:latin typeface="+mn-lt"/>
              </a:rPr>
              <a:t>exerce les fonctions de procureur auprès des tribunaux compétents des États membres</a:t>
            </a:r>
            <a:r>
              <a:rPr lang="fr-FR" sz="1800" dirty="0">
                <a:solidFill>
                  <a:schemeClr val="tx1"/>
                </a:solidFill>
                <a:latin typeface="+mn-lt"/>
              </a:rPr>
              <a:t> ... (3) Les règlements visés au paragraphe 1 fixent le Parquet européen, les conditions d’exercice de ses fonctions, les règles de procédure applicables à ses activités, ainsi que celles gouvernant l’admissibilité des preuves, et les règles applicables au contrôle juridictionnel des actes de procédure qu’il arrête dans l’exercice de ses fonctions. »</a:t>
            </a:r>
          </a:p>
          <a:p>
            <a:pPr marL="0" indent="0" algn="just">
              <a:buNone/>
            </a:pPr>
            <a:r>
              <a:rPr lang="fr-FR" sz="1800" dirty="0">
                <a:solidFill>
                  <a:schemeClr val="tx1"/>
                </a:solidFill>
                <a:latin typeface="+mn-lt"/>
              </a:rPr>
              <a:t>Article 5(3) du règlement du Parquet européen : « ... Le </a:t>
            </a:r>
            <a:r>
              <a:rPr lang="fr-FR" sz="1800" b="1" dirty="0">
                <a:solidFill>
                  <a:schemeClr val="tx1"/>
                </a:solidFill>
                <a:latin typeface="+mn-lt"/>
              </a:rPr>
              <a:t>droit national</a:t>
            </a:r>
            <a:r>
              <a:rPr lang="fr-FR" sz="1800" dirty="0">
                <a:solidFill>
                  <a:schemeClr val="tx1"/>
                </a:solidFill>
                <a:latin typeface="+mn-lt"/>
              </a:rPr>
              <a:t> s’applique </a:t>
            </a:r>
            <a:r>
              <a:rPr lang="fr-FR" sz="1800" b="1" dirty="0">
                <a:solidFill>
                  <a:schemeClr val="tx1"/>
                </a:solidFill>
                <a:latin typeface="+mn-lt"/>
              </a:rPr>
              <a:t>dans la mesure où une question n’est pas réglée par le présent règlement</a:t>
            </a:r>
            <a:r>
              <a:rPr lang="fr-FR" sz="1800" dirty="0">
                <a:solidFill>
                  <a:schemeClr val="tx1"/>
                </a:solidFill>
                <a:latin typeface="+mn-lt"/>
              </a:rPr>
              <a:t>. Sauf disposition contraire du présent règlement, le droit national applicable est </a:t>
            </a:r>
            <a:r>
              <a:rPr lang="fr-FR" sz="1800" b="1" dirty="0">
                <a:solidFill>
                  <a:schemeClr val="tx1"/>
                </a:solidFill>
                <a:latin typeface="+mn-lt"/>
              </a:rPr>
              <a:t>celui de l’État membre dont le procureur européen délégué traite l’affaire</a:t>
            </a:r>
            <a:r>
              <a:rPr lang="fr-FR" sz="1800" dirty="0">
                <a:solidFill>
                  <a:schemeClr val="tx1"/>
                </a:solidFill>
                <a:latin typeface="+mn-lt"/>
              </a:rPr>
              <a:t> conformément à l’article 13, paragraphe 1. Lorsqu’une question est régie à la fois par le droit national et par le règlement du Parquet européen, ce dernier prévaut. »</a:t>
            </a:r>
          </a:p>
          <a:p>
            <a:pPr marL="0" indent="0" algn="just">
              <a:buNone/>
            </a:pPr>
            <a:r>
              <a:rPr lang="fr-FR" sz="1800" dirty="0">
                <a:solidFill>
                  <a:schemeClr val="tx1"/>
                </a:solidFill>
                <a:latin typeface="+mn-lt"/>
              </a:rPr>
              <a:t>Article 13(1) du règlement du Parquet européen : « ... Les procureurs européens délégués sont également responsables de la </a:t>
            </a:r>
            <a:r>
              <a:rPr lang="fr-FR" sz="1800" b="1" dirty="0">
                <a:solidFill>
                  <a:schemeClr val="tx1"/>
                </a:solidFill>
                <a:latin typeface="+mn-lt"/>
              </a:rPr>
              <a:t>mise en état des affaires</a:t>
            </a:r>
            <a:r>
              <a:rPr lang="fr-FR" sz="1800" dirty="0">
                <a:solidFill>
                  <a:schemeClr val="tx1"/>
                </a:solidFill>
                <a:latin typeface="+mn-lt"/>
              </a:rPr>
              <a:t> et disposent </a:t>
            </a:r>
            <a:r>
              <a:rPr lang="fr-FR" sz="1800" b="1" dirty="0">
                <a:solidFill>
                  <a:schemeClr val="tx1"/>
                </a:solidFill>
                <a:latin typeface="+mn-lt"/>
              </a:rPr>
              <a:t>notamment</a:t>
            </a:r>
            <a:r>
              <a:rPr lang="fr-FR" sz="1800" dirty="0">
                <a:solidFill>
                  <a:schemeClr val="tx1"/>
                </a:solidFill>
                <a:latin typeface="+mn-lt"/>
              </a:rPr>
              <a:t> du pouvoir de </a:t>
            </a:r>
            <a:r>
              <a:rPr lang="fr-FR" sz="1800" b="1" dirty="0">
                <a:solidFill>
                  <a:schemeClr val="tx1"/>
                </a:solidFill>
                <a:latin typeface="+mn-lt"/>
              </a:rPr>
              <a:t>présenter des arguments à l’audience</a:t>
            </a:r>
            <a:r>
              <a:rPr lang="fr-FR" sz="1800" dirty="0">
                <a:solidFill>
                  <a:schemeClr val="tx1"/>
                </a:solidFill>
                <a:latin typeface="+mn-lt"/>
              </a:rPr>
              <a:t>, de prendre part à l’</a:t>
            </a:r>
            <a:r>
              <a:rPr lang="fr-FR" sz="1800" b="1" dirty="0">
                <a:solidFill>
                  <a:schemeClr val="tx1"/>
                </a:solidFill>
                <a:latin typeface="+mn-lt"/>
              </a:rPr>
              <a:t>obtention des moyens de preuve</a:t>
            </a:r>
            <a:r>
              <a:rPr lang="fr-FR" sz="1800" dirty="0">
                <a:solidFill>
                  <a:schemeClr val="tx1"/>
                </a:solidFill>
                <a:latin typeface="+mn-lt"/>
              </a:rPr>
              <a:t> et d’exercer les </a:t>
            </a:r>
            <a:r>
              <a:rPr lang="fr-FR" sz="1800" b="1" dirty="0">
                <a:solidFill>
                  <a:schemeClr val="tx1"/>
                </a:solidFill>
                <a:latin typeface="+mn-lt"/>
              </a:rPr>
              <a:t>voies de recours existantes conformément au droit national</a:t>
            </a:r>
            <a:r>
              <a:rPr lang="fr-FR" sz="1800" dirty="0">
                <a:solidFill>
                  <a:schemeClr val="tx1"/>
                </a:solidFill>
                <a:latin typeface="+mn-lt"/>
              </a:rPr>
              <a:t>. »</a:t>
            </a:r>
          </a:p>
          <a:p>
            <a:pPr lvl="0" algn="just">
              <a:buFont typeface="Wingdings" panose="05000000000000000000" pitchFamily="2" charset="2"/>
              <a:buChar char="Ø"/>
            </a:pPr>
            <a:r>
              <a:rPr lang="fr-FR" sz="1700" dirty="0">
                <a:solidFill>
                  <a:schemeClr val="tx1"/>
                </a:solidFill>
                <a:latin typeface="+mn-lt"/>
              </a:rPr>
              <a:t>Procédures judiciaires / phase du procès régie par le droit national</a:t>
            </a:r>
          </a:p>
          <a:p>
            <a:pPr lvl="0" algn="just">
              <a:buFont typeface="Wingdings" panose="05000000000000000000" pitchFamily="2" charset="2"/>
              <a:buChar char="Ø"/>
            </a:pPr>
            <a:r>
              <a:rPr lang="fr-FR" sz="1700" dirty="0">
                <a:solidFill>
                  <a:schemeClr val="tx1"/>
                </a:solidFill>
                <a:latin typeface="+mn-lt"/>
              </a:rPr>
              <a:t>Voir aussi le </a:t>
            </a:r>
            <a:r>
              <a:rPr lang="fr-FR" sz="1600" dirty="0">
                <a:solidFill>
                  <a:schemeClr val="tx1"/>
                </a:solidFill>
                <a:latin typeface="+mn-lt"/>
              </a:rPr>
              <a:t>règlement du Parquet européen : </a:t>
            </a:r>
            <a:r>
              <a:rPr lang="fr-FR" sz="1700" dirty="0">
                <a:solidFill>
                  <a:schemeClr val="tx1"/>
                </a:solidFill>
                <a:latin typeface="+mn-lt"/>
              </a:rPr>
              <a:t>article 36(5) (compétence de la juridiction nationale), article 37(2) (appréciation des preuves), article 40(1) (procédure dans les conditions prévues par le droit national), article 42(1) (contrôle juridictionnel par la juridiction nationale), article 45(2) (dossiers du Parquet européen)</a:t>
            </a:r>
          </a:p>
          <a:p>
            <a:endParaRPr lang="fr-FR" dirty="0"/>
          </a:p>
        </p:txBody>
      </p:sp>
      <p:sp>
        <p:nvSpPr>
          <p:cNvPr id="5" name="Dia számának helye 4">
            <a:extLst>
              <a:ext uri="{FF2B5EF4-FFF2-40B4-BE49-F238E27FC236}">
                <a16:creationId xmlns:a16="http://schemas.microsoft.com/office/drawing/2014/main" id="{798F2C39-D592-45D3-B7C7-A2EB1CFC368D}"/>
              </a:ext>
            </a:extLst>
          </p:cNvPr>
          <p:cNvSpPr>
            <a:spLocks noGrp="1"/>
          </p:cNvSpPr>
          <p:nvPr>
            <p:ph type="sldNum" sz="quarter" idx="12"/>
          </p:nvPr>
        </p:nvSpPr>
        <p:spPr/>
        <p:txBody>
          <a:bodyPr/>
          <a:lstStyle/>
          <a:p>
            <a:fld id="{6113E31D-E2AB-40D1-8B51-AFA5AFEF393A}" type="slidenum">
              <a:rPr lang="en-US" smtClean="0"/>
              <a:t>18</a:t>
            </a:fld>
            <a:endParaRPr lang="fr-FR" dirty="0"/>
          </a:p>
        </p:txBody>
      </p:sp>
    </p:spTree>
    <p:extLst>
      <p:ext uri="{BB962C8B-B14F-4D97-AF65-F5344CB8AC3E}">
        <p14:creationId xmlns:p14="http://schemas.microsoft.com/office/powerpoint/2010/main" val="787716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solidFill>
                  <a:schemeClr val="tx1">
                    <a:lumMod val="50000"/>
                    <a:lumOff val="50000"/>
                  </a:schemeClr>
                </a:solidFill>
              </a:rPr>
              <a:t>Merci de </a:t>
            </a:r>
            <a:br>
              <a:rPr dirty="0"/>
            </a:br>
            <a:r>
              <a:rPr lang="fr-FR"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fr-FR" dirty="0"/>
          </a:p>
          <a:p>
            <a:r>
              <a:rPr lang="fr-FR"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3781"/>
            <a:ext cx="9967452" cy="998168"/>
          </a:xfrm>
        </p:spPr>
        <p:txBody>
          <a:bodyPr>
            <a:normAutofit/>
          </a:bodyPr>
          <a:lstStyle/>
          <a:p>
            <a:r>
              <a:rPr lang="fr-FR" dirty="0"/>
              <a:t>Clôture de l’enquête</a:t>
            </a:r>
          </a:p>
        </p:txBody>
      </p:sp>
      <p:sp>
        <p:nvSpPr>
          <p:cNvPr id="3" name="Inhaltsplatzhalter 2"/>
          <p:cNvSpPr>
            <a:spLocks noGrp="1"/>
          </p:cNvSpPr>
          <p:nvPr>
            <p:ph idx="1"/>
          </p:nvPr>
        </p:nvSpPr>
        <p:spPr/>
        <p:txBody>
          <a:bodyPr>
            <a:normAutofit fontScale="85000" lnSpcReduction="10000"/>
          </a:bodyPr>
          <a:lstStyle/>
          <a:p>
            <a:pPr marL="0" indent="0">
              <a:buNone/>
            </a:pPr>
            <a:r>
              <a:rPr lang="fr-FR" sz="1800" b="1" dirty="0">
                <a:solidFill>
                  <a:schemeClr val="tx1"/>
                </a:solidFill>
                <a:latin typeface="+mn-lt"/>
              </a:rPr>
              <a:t>Règlement 2017/1939 (règlement du Parquet européen)</a:t>
            </a:r>
          </a:p>
          <a:p>
            <a:pPr marL="0" indent="0">
              <a:buNone/>
            </a:pPr>
            <a:r>
              <a:rPr lang="fr-FR" sz="1800" dirty="0">
                <a:solidFill>
                  <a:schemeClr val="tx1"/>
                </a:solidFill>
                <a:latin typeface="+mn-lt"/>
              </a:rPr>
              <a:t>Article 10(3) du règlement du Parquet européen :</a:t>
            </a:r>
          </a:p>
          <a:p>
            <a:r>
              <a:rPr lang="fr-FR" sz="1800" dirty="0">
                <a:solidFill>
                  <a:schemeClr val="tx1"/>
                </a:solidFill>
                <a:latin typeface="+mn-lt"/>
              </a:rPr>
              <a:t>(a) </a:t>
            </a:r>
            <a:r>
              <a:rPr lang="fr-FR" sz="1800" b="1" dirty="0">
                <a:solidFill>
                  <a:schemeClr val="tx1"/>
                </a:solidFill>
                <a:latin typeface="+mn-lt"/>
              </a:rPr>
              <a:t>porter </a:t>
            </a:r>
            <a:r>
              <a:rPr lang="fr-FR" sz="1800" dirty="0">
                <a:solidFill>
                  <a:schemeClr val="tx1"/>
                </a:solidFill>
                <a:latin typeface="+mn-lt"/>
              </a:rPr>
              <a:t>une affaire </a:t>
            </a:r>
            <a:r>
              <a:rPr lang="fr-FR" sz="1800" b="1" dirty="0">
                <a:solidFill>
                  <a:schemeClr val="tx1"/>
                </a:solidFill>
                <a:latin typeface="+mn-lt"/>
              </a:rPr>
              <a:t>en jugement</a:t>
            </a:r>
            <a:r>
              <a:rPr lang="fr-FR" sz="1800" dirty="0">
                <a:solidFill>
                  <a:schemeClr val="tx1"/>
                </a:solidFill>
                <a:latin typeface="+mn-lt"/>
              </a:rPr>
              <a:t> conformément à l’article 36, paragraphes 1, 3 et 4 ; </a:t>
            </a:r>
          </a:p>
          <a:p>
            <a:r>
              <a:rPr lang="fr-FR" sz="1800" dirty="0">
                <a:solidFill>
                  <a:schemeClr val="tx1"/>
                </a:solidFill>
                <a:latin typeface="+mn-lt"/>
              </a:rPr>
              <a:t>(b) </a:t>
            </a:r>
            <a:r>
              <a:rPr lang="fr-FR" sz="1800" b="1" dirty="0">
                <a:solidFill>
                  <a:schemeClr val="tx1"/>
                </a:solidFill>
                <a:latin typeface="+mn-lt"/>
              </a:rPr>
              <a:t>classer </a:t>
            </a:r>
            <a:r>
              <a:rPr lang="fr-FR" sz="1800" dirty="0">
                <a:solidFill>
                  <a:schemeClr val="tx1"/>
                </a:solidFill>
                <a:latin typeface="+mn-lt"/>
              </a:rPr>
              <a:t>une affaire </a:t>
            </a:r>
            <a:r>
              <a:rPr lang="fr-FR" sz="1800" b="1" dirty="0">
                <a:solidFill>
                  <a:schemeClr val="tx1"/>
                </a:solidFill>
                <a:latin typeface="+mn-lt"/>
              </a:rPr>
              <a:t>sans suite</a:t>
            </a:r>
            <a:r>
              <a:rPr lang="fr-FR" sz="1800" dirty="0">
                <a:solidFill>
                  <a:schemeClr val="tx1"/>
                </a:solidFill>
                <a:latin typeface="+mn-lt"/>
              </a:rPr>
              <a:t> conformément à l’article 39, paragraphe 1 ;</a:t>
            </a:r>
          </a:p>
          <a:p>
            <a:r>
              <a:rPr lang="fr-FR" sz="1800" dirty="0">
                <a:solidFill>
                  <a:schemeClr val="tx1"/>
                </a:solidFill>
                <a:latin typeface="+mn-lt"/>
              </a:rPr>
              <a:t>(c) appliquer une </a:t>
            </a:r>
            <a:r>
              <a:rPr lang="fr-FR" sz="1800" b="1" dirty="0">
                <a:solidFill>
                  <a:schemeClr val="tx1"/>
                </a:solidFill>
                <a:latin typeface="+mn-lt"/>
              </a:rPr>
              <a:t>procédure simplifiée en matière de poursuites </a:t>
            </a:r>
            <a:r>
              <a:rPr lang="fr-FR" sz="1800" dirty="0">
                <a:solidFill>
                  <a:schemeClr val="tx1"/>
                </a:solidFill>
                <a:latin typeface="+mn-lt"/>
              </a:rPr>
              <a:t>et charger le procureur européen délégué d’agir en vue de </a:t>
            </a:r>
            <a:r>
              <a:rPr lang="fr-FR" sz="1800" b="1" dirty="0">
                <a:solidFill>
                  <a:schemeClr val="tx1"/>
                </a:solidFill>
                <a:latin typeface="+mn-lt"/>
              </a:rPr>
              <a:t>classer définitivement l’affaire</a:t>
            </a:r>
            <a:r>
              <a:rPr lang="fr-FR" sz="1800" dirty="0">
                <a:solidFill>
                  <a:schemeClr val="tx1"/>
                </a:solidFill>
                <a:latin typeface="+mn-lt"/>
              </a:rPr>
              <a:t>, conformément à l’article 40 ;</a:t>
            </a:r>
          </a:p>
          <a:p>
            <a:r>
              <a:rPr lang="fr-FR" sz="1800" dirty="0">
                <a:solidFill>
                  <a:schemeClr val="tx1"/>
                </a:solidFill>
                <a:latin typeface="+mn-lt"/>
              </a:rPr>
              <a:t>(d) </a:t>
            </a:r>
            <a:r>
              <a:rPr lang="fr-FR" sz="1800" b="1" dirty="0">
                <a:solidFill>
                  <a:schemeClr val="tx1"/>
                </a:solidFill>
                <a:latin typeface="+mn-lt"/>
              </a:rPr>
              <a:t>renvoyer une affaire devant les autorités nationales</a:t>
            </a:r>
            <a:r>
              <a:rPr lang="fr-FR" sz="1800" dirty="0">
                <a:solidFill>
                  <a:schemeClr val="tx1"/>
                </a:solidFill>
                <a:latin typeface="+mn-lt"/>
              </a:rPr>
              <a:t> conformément à l’article 34, paragraphes 1, 3 et 6 ;</a:t>
            </a:r>
          </a:p>
          <a:p>
            <a:pPr marL="0" indent="0">
              <a:buNone/>
            </a:pPr>
            <a:r>
              <a:rPr lang="fr-FR" sz="1800" dirty="0">
                <a:solidFill>
                  <a:schemeClr val="tx1"/>
                </a:solidFill>
                <a:latin typeface="+mn-lt"/>
              </a:rPr>
              <a:t>Article 35(1) : « Lorsque le </a:t>
            </a:r>
            <a:r>
              <a:rPr lang="fr-FR" sz="1800" b="1" dirty="0">
                <a:solidFill>
                  <a:schemeClr val="tx1"/>
                </a:solidFill>
                <a:latin typeface="+mn-lt"/>
              </a:rPr>
              <a:t>procureur européen délégué chargé de l’affaire considère que l’enquête est achevée</a:t>
            </a:r>
            <a:r>
              <a:rPr lang="fr-FR" sz="1800" dirty="0">
                <a:solidFill>
                  <a:schemeClr val="tx1"/>
                </a:solidFill>
                <a:latin typeface="+mn-lt"/>
              </a:rPr>
              <a:t>, il soumet au procureur européen chargé de la surveillance de l’affaire un rapport contenant un </a:t>
            </a:r>
            <a:r>
              <a:rPr lang="fr-FR" sz="1800" b="1" dirty="0">
                <a:solidFill>
                  <a:schemeClr val="tx1"/>
                </a:solidFill>
                <a:latin typeface="+mn-lt"/>
              </a:rPr>
              <a:t>résumé de l’affaire</a:t>
            </a:r>
            <a:r>
              <a:rPr lang="fr-FR" sz="1800" dirty="0">
                <a:solidFill>
                  <a:schemeClr val="tx1"/>
                </a:solidFill>
                <a:latin typeface="+mn-lt"/>
              </a:rPr>
              <a:t> et un </a:t>
            </a:r>
            <a:r>
              <a:rPr lang="fr-FR" sz="1800" b="1" dirty="0">
                <a:solidFill>
                  <a:schemeClr val="tx1"/>
                </a:solidFill>
                <a:latin typeface="+mn-lt"/>
              </a:rPr>
              <a:t>projet de décision</a:t>
            </a:r>
            <a:r>
              <a:rPr lang="fr-FR" sz="1800" dirty="0">
                <a:solidFill>
                  <a:schemeClr val="tx1"/>
                </a:solidFill>
                <a:latin typeface="+mn-lt"/>
              </a:rPr>
              <a:t> visant d’éventuelles </a:t>
            </a:r>
            <a:r>
              <a:rPr lang="fr-FR" sz="1800" b="1" dirty="0">
                <a:solidFill>
                  <a:schemeClr val="tx1"/>
                </a:solidFill>
                <a:latin typeface="+mn-lt"/>
              </a:rPr>
              <a:t>poursuites devant une juridiction nationale</a:t>
            </a:r>
            <a:r>
              <a:rPr lang="fr-FR" sz="1800" dirty="0">
                <a:solidFill>
                  <a:schemeClr val="tx1"/>
                </a:solidFill>
                <a:latin typeface="+mn-lt"/>
              </a:rPr>
              <a:t> ou un éventuel </a:t>
            </a:r>
            <a:r>
              <a:rPr lang="fr-FR" sz="1800" b="1" dirty="0">
                <a:solidFill>
                  <a:schemeClr val="tx1"/>
                </a:solidFill>
                <a:latin typeface="+mn-lt"/>
              </a:rPr>
              <a:t>renvoi</a:t>
            </a:r>
            <a:r>
              <a:rPr lang="fr-FR" sz="1800" dirty="0">
                <a:solidFill>
                  <a:schemeClr val="tx1"/>
                </a:solidFill>
                <a:latin typeface="+mn-lt"/>
              </a:rPr>
              <a:t> de l’affaire, un </a:t>
            </a:r>
            <a:r>
              <a:rPr lang="fr-FR" sz="1800" b="1" dirty="0">
                <a:solidFill>
                  <a:schemeClr val="tx1"/>
                </a:solidFill>
                <a:latin typeface="+mn-lt"/>
              </a:rPr>
              <a:t>classement sans suite</a:t>
            </a:r>
            <a:r>
              <a:rPr lang="fr-FR" sz="1800" dirty="0">
                <a:solidFill>
                  <a:schemeClr val="tx1"/>
                </a:solidFill>
                <a:latin typeface="+mn-lt"/>
              </a:rPr>
              <a:t> ou une </a:t>
            </a:r>
            <a:r>
              <a:rPr lang="fr-FR" sz="1800" b="1" dirty="0">
                <a:solidFill>
                  <a:schemeClr val="tx1"/>
                </a:solidFill>
                <a:latin typeface="+mn-lt"/>
              </a:rPr>
              <a:t>procédure simplifiée en matière de poursuites</a:t>
            </a:r>
            <a:r>
              <a:rPr lang="fr-FR" sz="1800" dirty="0">
                <a:solidFill>
                  <a:schemeClr val="tx1"/>
                </a:solidFill>
                <a:latin typeface="+mn-lt"/>
              </a:rPr>
              <a:t> conformément à l’article 34, 39 ou 40. … ».</a:t>
            </a:r>
          </a:p>
          <a:p>
            <a:pPr marL="0" indent="0">
              <a:buNone/>
            </a:pPr>
            <a:r>
              <a:rPr lang="fr-FR" sz="1800" dirty="0">
                <a:solidFill>
                  <a:schemeClr val="tx1"/>
                </a:solidFill>
                <a:latin typeface="+mn-lt"/>
              </a:rPr>
              <a:t>Voir l’article 2 du règlement intérieur (</a:t>
            </a:r>
            <a:r>
              <a:rPr lang="fr-FR" sz="1600" dirty="0"/>
              <a:t>Décision 003/2020 du Collège</a:t>
            </a:r>
            <a:r>
              <a:rPr lang="fr-FR" sz="1800" dirty="0">
                <a:solidFill>
                  <a:schemeClr val="tx1"/>
                </a:solidFill>
                <a:latin typeface="+mn-lt"/>
              </a:rPr>
              <a:t>) et la décision sur le régime linguistique interne (décision 002/2020 du Collège) : La langue de travail interne est l’anglais.</a:t>
            </a:r>
          </a:p>
          <a:p>
            <a:pPr marL="0" indent="0">
              <a:buNone/>
            </a:pPr>
            <a:r>
              <a:rPr lang="fr-FR" sz="1800" dirty="0"/>
              <a:t>Voir également l’article 56 du</a:t>
            </a:r>
            <a:r>
              <a:rPr lang="fr-FR" dirty="0"/>
              <a:t> </a:t>
            </a:r>
            <a:r>
              <a:rPr lang="fr-FR" sz="1800" dirty="0"/>
              <a:t>règlement intérieur.</a:t>
            </a:r>
            <a:endParaRPr lang="fr-FR" sz="1800" dirty="0">
              <a:solidFill>
                <a:prstClr val="black"/>
              </a:solidFill>
              <a:latin typeface="+mn-lt"/>
            </a:endParaRPr>
          </a:p>
          <a:p>
            <a:pPr marL="0" indent="0">
              <a:buNone/>
            </a:pPr>
            <a:endParaRPr lang="fr-FR" sz="1800" dirty="0">
              <a:solidFill>
                <a:schemeClr val="tx1"/>
              </a:solidFill>
              <a:latin typeface="+mn-lt"/>
            </a:endParaRPr>
          </a:p>
          <a:p>
            <a:pPr marL="0" indent="0">
              <a:buNone/>
            </a:pPr>
            <a:endParaRPr lang="fr-FR" sz="1800" dirty="0">
              <a:solidFill>
                <a:prstClr val="black"/>
              </a:solidFill>
            </a:endParaRPr>
          </a:p>
        </p:txBody>
      </p:sp>
      <p:sp>
        <p:nvSpPr>
          <p:cNvPr id="5" name="Dia számának helye 4">
            <a:extLst>
              <a:ext uri="{FF2B5EF4-FFF2-40B4-BE49-F238E27FC236}">
                <a16:creationId xmlns:a16="http://schemas.microsoft.com/office/drawing/2014/main" id="{7D383FC2-BB0B-4F2E-877F-8B2918B354D6}"/>
              </a:ext>
            </a:extLst>
          </p:cNvPr>
          <p:cNvSpPr>
            <a:spLocks noGrp="1"/>
          </p:cNvSpPr>
          <p:nvPr>
            <p:ph type="sldNum" sz="quarter" idx="12"/>
          </p:nvPr>
        </p:nvSpPr>
        <p:spPr/>
        <p:txBody>
          <a:bodyPr/>
          <a:lstStyle/>
          <a:p>
            <a:fld id="{6113E31D-E2AB-40D1-8B51-AFA5AFEF393A}" type="slidenum">
              <a:rPr lang="en-US" smtClean="0"/>
              <a:t>2</a:t>
            </a:fld>
            <a:endParaRPr lang="fr-FR" dirty="0"/>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Gerade Verbindung 65"/>
          <p:cNvCxnSpPr/>
          <p:nvPr/>
        </p:nvCxnSpPr>
        <p:spPr>
          <a:xfrm>
            <a:off x="2167681" y="3666906"/>
            <a:ext cx="1765841"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692322" y="2805332"/>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AT</a:t>
            </a:r>
          </a:p>
        </p:txBody>
      </p:sp>
      <p:sp>
        <p:nvSpPr>
          <p:cNvPr id="6" name="Rechteck 5"/>
          <p:cNvSpPr/>
          <p:nvPr/>
        </p:nvSpPr>
        <p:spPr>
          <a:xfrm>
            <a:off x="5443450"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FR</a:t>
            </a:r>
          </a:p>
        </p:txBody>
      </p:sp>
      <p:sp>
        <p:nvSpPr>
          <p:cNvPr id="7" name="Rechteck 6"/>
          <p:cNvSpPr/>
          <p:nvPr/>
        </p:nvSpPr>
        <p:spPr>
          <a:xfrm>
            <a:off x="6801629"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IT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CPE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 EE</a:t>
            </a:r>
          </a:p>
        </p:txBody>
      </p:sp>
      <p:sp>
        <p:nvSpPr>
          <p:cNvPr id="10" name="Rechteck 9"/>
          <p:cNvSpPr/>
          <p:nvPr/>
        </p:nvSpPr>
        <p:spPr>
          <a:xfrm>
            <a:off x="2694069" y="4294908"/>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PED DE</a:t>
            </a:r>
          </a:p>
        </p:txBody>
      </p:sp>
      <p:sp>
        <p:nvSpPr>
          <p:cNvPr id="11" name="Rechteck 10"/>
          <p:cNvSpPr/>
          <p:nvPr/>
        </p:nvSpPr>
        <p:spPr>
          <a:xfrm>
            <a:off x="4750761" y="433329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PED FR</a:t>
            </a:r>
          </a:p>
        </p:txBody>
      </p:sp>
      <p:sp>
        <p:nvSpPr>
          <p:cNvPr id="12" name="Rechteck 11"/>
          <p:cNvSpPr/>
          <p:nvPr/>
        </p:nvSpPr>
        <p:spPr>
          <a:xfrm>
            <a:off x="6683929" y="431627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PED IT</a:t>
            </a:r>
          </a:p>
        </p:txBody>
      </p:sp>
      <p:cxnSp>
        <p:nvCxnSpPr>
          <p:cNvPr id="26" name="Gerade Verbindung 25"/>
          <p:cNvCxnSpPr/>
          <p:nvPr/>
        </p:nvCxnSpPr>
        <p:spPr>
          <a:xfrm>
            <a:off x="2167680" y="1702620"/>
            <a:ext cx="7344816"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a:cxnSpLocks/>
          </p:cNvCxnSpPr>
          <p:nvPr/>
        </p:nvCxnSpPr>
        <p:spPr>
          <a:xfrm flipV="1">
            <a:off x="2241333" y="2627692"/>
            <a:ext cx="7264694" cy="11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2167680" y="1702620"/>
            <a:ext cx="0" cy="1964286"/>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9507900" y="1702620"/>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2421354" y="4078884"/>
            <a:ext cx="1540271" cy="2125976"/>
            <a:chOff x="899592" y="2996952"/>
            <a:chExt cx="1540271" cy="2125976"/>
          </a:xfrm>
        </p:grpSpPr>
        <p:cxnSp>
          <p:nvCxnSpPr>
            <p:cNvPr id="38" name="Gerade Verbindung 37"/>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89" name="Gerade Verbindung 88"/>
          <p:cNvCxnSpPr/>
          <p:nvPr/>
        </p:nvCxnSpPr>
        <p:spPr>
          <a:xfrm>
            <a:off x="1981200" y="1414588"/>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1989305" y="1414588"/>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a:xfrm>
            <a:off x="9811185" y="1421254"/>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a:xfrm>
            <a:off x="1989305" y="5159004"/>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3149760" y="3453404"/>
            <a:ext cx="10615" cy="84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23" name="Gerade Verbindung 122"/>
          <p:cNvCxnSpPr>
            <a:stCxn id="10" idx="3"/>
          </p:cNvCxnSpPr>
          <p:nvPr/>
        </p:nvCxnSpPr>
        <p:spPr>
          <a:xfrm>
            <a:off x="3630173" y="4618944"/>
            <a:ext cx="1095436"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0" name="Gerade Verbindung 129"/>
          <p:cNvCxnSpPr>
            <a:endCxn id="12" idx="1"/>
          </p:cNvCxnSpPr>
          <p:nvPr/>
        </p:nvCxnSpPr>
        <p:spPr>
          <a:xfrm>
            <a:off x="5699565" y="4635964"/>
            <a:ext cx="984364" cy="434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Rechteck 52"/>
          <p:cNvSpPr/>
          <p:nvPr/>
        </p:nvSpPr>
        <p:spPr>
          <a:xfrm>
            <a:off x="2681706" y="5345689"/>
            <a:ext cx="1010467"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Tribunal DE</a:t>
            </a:r>
          </a:p>
        </p:txBody>
      </p:sp>
      <p:sp>
        <p:nvSpPr>
          <p:cNvPr id="20" name="Rechteck 19"/>
          <p:cNvSpPr/>
          <p:nvPr/>
        </p:nvSpPr>
        <p:spPr>
          <a:xfrm>
            <a:off x="8272827" y="5165671"/>
            <a:ext cx="1536485" cy="1001446"/>
          </a:xfrm>
          <a:prstGeom prst="rect">
            <a:avLst/>
          </a:prstGeom>
          <a:solidFill>
            <a:schemeClr val="bg1"/>
          </a:solid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n>
                  <a:solidFill>
                    <a:schemeClr val="bg1"/>
                  </a:solidFill>
                </a:ln>
                <a:solidFill>
                  <a:schemeClr val="tx1"/>
                </a:solidFill>
              </a:rPr>
              <a:t>Niveau national</a:t>
            </a:r>
          </a:p>
        </p:txBody>
      </p:sp>
      <p:sp>
        <p:nvSpPr>
          <p:cNvPr id="22" name="Rechteck 21"/>
          <p:cNvSpPr/>
          <p:nvPr/>
        </p:nvSpPr>
        <p:spPr>
          <a:xfrm>
            <a:off x="8247708" y="4075552"/>
            <a:ext cx="1565351" cy="1076788"/>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000" b="1" dirty="0">
              <a:solidFill>
                <a:srgbClr val="7030A0"/>
              </a:solidFill>
            </a:endParaRPr>
          </a:p>
          <a:p>
            <a:pPr algn="ctr"/>
            <a:r>
              <a:rPr lang="fr-FR" sz="2600" b="1" dirty="0">
                <a:solidFill>
                  <a:srgbClr val="7030A0"/>
                </a:solidFill>
              </a:rPr>
              <a:t>Parquet européen</a:t>
            </a:r>
          </a:p>
          <a:p>
            <a:pPr algn="ctr"/>
            <a:endParaRPr lang="fr-FR" sz="3000" b="1" dirty="0">
              <a:solidFill>
                <a:srgbClr val="7030A0"/>
              </a:solidFill>
            </a:endParaRPr>
          </a:p>
        </p:txBody>
      </p:sp>
      <p:cxnSp>
        <p:nvCxnSpPr>
          <p:cNvPr id="65" name="Gerade Verbindung 64"/>
          <p:cNvCxnSpPr/>
          <p:nvPr/>
        </p:nvCxnSpPr>
        <p:spPr>
          <a:xfrm>
            <a:off x="4003988" y="2730802"/>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V="1">
            <a:off x="5913741" y="2638297"/>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2" idx="3"/>
          </p:cNvCxnSpPr>
          <p:nvPr/>
        </p:nvCxnSpPr>
        <p:spPr>
          <a:xfrm flipV="1">
            <a:off x="3628427" y="2730802"/>
            <a:ext cx="1579731" cy="3985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fr-FR" sz="3200" b="1" dirty="0">
                <a:solidFill>
                  <a:srgbClr val="C00000"/>
                </a:solidFill>
              </a:rPr>
              <a:t>Chambre</a:t>
            </a:r>
          </a:p>
        </p:txBody>
      </p:sp>
      <p:sp>
        <p:nvSpPr>
          <p:cNvPr id="72" name="Rechteck 71"/>
          <p:cNvSpPr/>
          <p:nvPr/>
        </p:nvSpPr>
        <p:spPr>
          <a:xfrm>
            <a:off x="6694819" y="5338803"/>
            <a:ext cx="979585"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Tribunal IT</a:t>
            </a:r>
          </a:p>
        </p:txBody>
      </p:sp>
      <p:sp>
        <p:nvSpPr>
          <p:cNvPr id="74" name="Rechteck 73"/>
          <p:cNvSpPr/>
          <p:nvPr/>
        </p:nvSpPr>
        <p:spPr>
          <a:xfrm>
            <a:off x="4740105" y="5338803"/>
            <a:ext cx="959460"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Tribunal FR</a:t>
            </a:r>
          </a:p>
        </p:txBody>
      </p:sp>
      <p:grpSp>
        <p:nvGrpSpPr>
          <p:cNvPr id="75" name="Gruppieren 74"/>
          <p:cNvGrpSpPr/>
          <p:nvPr/>
        </p:nvGrpSpPr>
        <p:grpSpPr>
          <a:xfrm>
            <a:off x="6395898" y="4105911"/>
            <a:ext cx="1540271" cy="2125976"/>
            <a:chOff x="899592" y="2996952"/>
            <a:chExt cx="1540271" cy="2125976"/>
          </a:xfrm>
        </p:grpSpPr>
        <p:cxnSp>
          <p:nvCxnSpPr>
            <p:cNvPr id="76" name="Gerade Verbindung 75"/>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1" name="Gruppieren 80"/>
          <p:cNvGrpSpPr/>
          <p:nvPr/>
        </p:nvGrpSpPr>
        <p:grpSpPr>
          <a:xfrm>
            <a:off x="4400791" y="4091716"/>
            <a:ext cx="1540271" cy="2125976"/>
            <a:chOff x="899592" y="2996952"/>
            <a:chExt cx="1540271" cy="2125976"/>
          </a:xfrm>
        </p:grpSpPr>
        <p:cxnSp>
          <p:nvCxnSpPr>
            <p:cNvPr id="83" name="Gerade Verbindung 82"/>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1" name="Gerade Verbindung mit Pfeil 90"/>
          <p:cNvCxnSpPr/>
          <p:nvPr/>
        </p:nvCxnSpPr>
        <p:spPr>
          <a:xfrm flipV="1">
            <a:off x="5218814" y="3717032"/>
            <a:ext cx="621275" cy="6162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endCxn id="7" idx="2"/>
          </p:cNvCxnSpPr>
          <p:nvPr/>
        </p:nvCxnSpPr>
        <p:spPr>
          <a:xfrm flipV="1">
            <a:off x="7175431" y="3666906"/>
            <a:ext cx="94250" cy="6280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5" name="Titel 1"/>
          <p:cNvSpPr txBox="1">
            <a:spLocks/>
          </p:cNvSpPr>
          <p:nvPr/>
        </p:nvSpPr>
        <p:spPr>
          <a:xfrm>
            <a:off x="1228727" y="274638"/>
            <a:ext cx="9497085" cy="11430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t>Processus d’information dans la prise de décision </a:t>
            </a:r>
          </a:p>
          <a:p>
            <a:r>
              <a:rPr lang="fr-FR" b="1" dirty="0"/>
              <a:t>concernant la clôture d’une enquête</a:t>
            </a:r>
          </a:p>
        </p:txBody>
      </p:sp>
      <p:cxnSp>
        <p:nvCxnSpPr>
          <p:cNvPr id="105" name="Gerade Verbindung mit Pfeil 104"/>
          <p:cNvCxnSpPr/>
          <p:nvPr/>
        </p:nvCxnSpPr>
        <p:spPr>
          <a:xfrm flipV="1">
            <a:off x="7269681" y="2686078"/>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505CB409-4059-40E7-ADD3-AB02CCDDBC60}"/>
              </a:ext>
            </a:extLst>
          </p:cNvPr>
          <p:cNvSpPr/>
          <p:nvPr/>
        </p:nvSpPr>
        <p:spPr>
          <a:xfrm>
            <a:off x="10167917" y="2638723"/>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a:t>Remarque :</a:t>
            </a:r>
          </a:p>
          <a:p>
            <a:pPr algn="ctr"/>
            <a:r>
              <a:rPr lang="fr-FR" dirty="0"/>
              <a:t>DE, FR, IT, EE choisis à titre d’exemple - il pourrait s’agir d’autres États membres participants</a:t>
            </a:r>
          </a:p>
        </p:txBody>
      </p:sp>
      <p:sp>
        <p:nvSpPr>
          <p:cNvPr id="5" name="Dia számának helye 4">
            <a:extLst>
              <a:ext uri="{FF2B5EF4-FFF2-40B4-BE49-F238E27FC236}">
                <a16:creationId xmlns:a16="http://schemas.microsoft.com/office/drawing/2014/main" id="{3FD2272F-C7D5-4AC8-BE45-D3E5DB680082}"/>
              </a:ext>
            </a:extLst>
          </p:cNvPr>
          <p:cNvSpPr>
            <a:spLocks noGrp="1"/>
          </p:cNvSpPr>
          <p:nvPr>
            <p:ph type="sldNum" sz="quarter" idx="12"/>
          </p:nvPr>
        </p:nvSpPr>
        <p:spPr/>
        <p:txBody>
          <a:bodyPr/>
          <a:lstStyle/>
          <a:p>
            <a:fld id="{BD6A5DC3-65FA-44A1-B227-31C7D26446A5}" type="slidenum">
              <a:rPr lang="de-DE" smtClean="0"/>
              <a:t>3</a:t>
            </a:fld>
            <a:endParaRPr lang="fr-FR" dirty="0"/>
          </a:p>
        </p:txBody>
      </p:sp>
    </p:spTree>
    <p:extLst>
      <p:ext uri="{BB962C8B-B14F-4D97-AF65-F5344CB8AC3E}">
        <p14:creationId xmlns:p14="http://schemas.microsoft.com/office/powerpoint/2010/main" val="213720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36 - Poursuites devant les juridictions nationales </a:t>
            </a:r>
          </a:p>
        </p:txBody>
      </p:sp>
      <p:sp>
        <p:nvSpPr>
          <p:cNvPr id="3" name="Inhaltsplatzhalter 2"/>
          <p:cNvSpPr>
            <a:spLocks noGrp="1"/>
          </p:cNvSpPr>
          <p:nvPr>
            <p:ph idx="1"/>
          </p:nvPr>
        </p:nvSpPr>
        <p:spPr/>
        <p:txBody>
          <a:bodyPr>
            <a:noAutofit/>
          </a:bodyPr>
          <a:lstStyle/>
          <a:p>
            <a:pPr marL="0" indent="0" algn="just">
              <a:buNone/>
            </a:pPr>
            <a:r>
              <a:rPr lang="fr-FR" sz="1600" dirty="0">
                <a:solidFill>
                  <a:schemeClr val="tx1"/>
                </a:solidFill>
                <a:latin typeface="+mn-lt"/>
              </a:rPr>
              <a:t>Article 36(1) du règlement du Parquet européen : « Lorsque le </a:t>
            </a:r>
            <a:r>
              <a:rPr lang="fr-FR" sz="1600" b="1" dirty="0">
                <a:solidFill>
                  <a:schemeClr val="tx1"/>
                </a:solidFill>
                <a:latin typeface="+mn-lt"/>
              </a:rPr>
              <a:t>procureur européen délégué</a:t>
            </a:r>
            <a:r>
              <a:rPr lang="fr-FR" sz="1600" dirty="0">
                <a:solidFill>
                  <a:schemeClr val="tx1"/>
                </a:solidFill>
                <a:latin typeface="+mn-lt"/>
              </a:rPr>
              <a:t> soumet un </a:t>
            </a:r>
            <a:r>
              <a:rPr lang="fr-FR" sz="1600" b="1" dirty="0">
                <a:solidFill>
                  <a:schemeClr val="tx1"/>
                </a:solidFill>
                <a:latin typeface="+mn-lt"/>
              </a:rPr>
              <a:t>projet de décision proposant de porter une affaire en jugement</a:t>
            </a:r>
            <a:r>
              <a:rPr lang="fr-FR" sz="1600" dirty="0">
                <a:solidFill>
                  <a:schemeClr val="tx1"/>
                </a:solidFill>
                <a:latin typeface="+mn-lt"/>
              </a:rPr>
              <a:t>, la chambre permanente se prononce sur ce projet, conformément aux procédures définies à l’article 35, dans un délai de vingt et un jours. La chambre permanente ne peut pas décider de classer une affaire sans suite si un projet de décision propose de porter ladite affaire en jugement. »</a:t>
            </a:r>
          </a:p>
          <a:p>
            <a:pPr marL="0" indent="0" algn="just">
              <a:buNone/>
            </a:pPr>
            <a:r>
              <a:rPr lang="fr-FR" sz="1600" dirty="0">
                <a:solidFill>
                  <a:schemeClr val="tx1"/>
                </a:solidFill>
                <a:latin typeface="+mn-lt"/>
              </a:rPr>
              <a:t>Article 13(1) du règlement du Parquet européen : « Les </a:t>
            </a:r>
            <a:r>
              <a:rPr lang="fr-FR" sz="1600" b="1" dirty="0">
                <a:solidFill>
                  <a:schemeClr val="tx1"/>
                </a:solidFill>
                <a:latin typeface="+mn-lt"/>
              </a:rPr>
              <a:t>procureurs européens délégués</a:t>
            </a:r>
            <a:r>
              <a:rPr lang="fr-FR" sz="1600" dirty="0">
                <a:solidFill>
                  <a:schemeClr val="tx1"/>
                </a:solidFill>
                <a:latin typeface="+mn-lt"/>
              </a:rPr>
              <a:t> agissent </a:t>
            </a:r>
            <a:r>
              <a:rPr lang="fr-FR" sz="1600" b="1" dirty="0">
                <a:solidFill>
                  <a:schemeClr val="tx1"/>
                </a:solidFill>
                <a:latin typeface="+mn-lt"/>
              </a:rPr>
              <a:t>au nom du Parquet européen dans leurs États membres respectifs</a:t>
            </a:r>
            <a:r>
              <a:rPr lang="fr-FR" sz="1600" dirty="0">
                <a:solidFill>
                  <a:schemeClr val="tx1"/>
                </a:solidFill>
                <a:latin typeface="+mn-lt"/>
              </a:rPr>
              <a:t> et sont investis des </a:t>
            </a:r>
            <a:r>
              <a:rPr lang="fr-FR" sz="1600" b="1" dirty="0">
                <a:solidFill>
                  <a:schemeClr val="tx1"/>
                </a:solidFill>
                <a:latin typeface="+mn-lt"/>
              </a:rPr>
              <a:t>mêmes pouvoirs que les procureurs nationaux</a:t>
            </a:r>
            <a:r>
              <a:rPr lang="fr-FR" sz="1600" dirty="0">
                <a:solidFill>
                  <a:schemeClr val="tx1"/>
                </a:solidFill>
                <a:latin typeface="+mn-lt"/>
              </a:rPr>
              <a:t> dans le domaine des enquêtes, </a:t>
            </a:r>
            <a:r>
              <a:rPr lang="fr-FR" sz="1600" b="1" dirty="0">
                <a:solidFill>
                  <a:schemeClr val="tx1"/>
                </a:solidFill>
                <a:latin typeface="+mn-lt"/>
              </a:rPr>
              <a:t>des poursuites et de la mise en état des affaires</a:t>
            </a:r>
            <a:r>
              <a:rPr lang="fr-FR" sz="1600" dirty="0">
                <a:solidFill>
                  <a:schemeClr val="tx1"/>
                </a:solidFill>
                <a:latin typeface="+mn-lt"/>
              </a:rPr>
              <a:t>, en plus et sous réserve des pouvoirs et du statut particuliers qui leur sont conférés et dans les conditions prévues par le présent règlement … ».</a:t>
            </a:r>
          </a:p>
          <a:p>
            <a:pPr marL="0" indent="0" algn="just">
              <a:buNone/>
            </a:pPr>
            <a:r>
              <a:rPr lang="fr-FR" sz="1600" b="1" dirty="0">
                <a:solidFill>
                  <a:schemeClr val="tx1"/>
                </a:solidFill>
                <a:latin typeface="+mn-lt"/>
              </a:rPr>
              <a:t>Élection du for pour les poursuites : </a:t>
            </a:r>
            <a:r>
              <a:rPr lang="fr-FR" sz="1600" dirty="0">
                <a:solidFill>
                  <a:schemeClr val="tx1"/>
                </a:solidFill>
                <a:latin typeface="+mn-lt"/>
              </a:rPr>
              <a:t>par </a:t>
            </a:r>
            <a:r>
              <a:rPr lang="fr-FR" sz="1600" b="1" dirty="0">
                <a:solidFill>
                  <a:schemeClr val="tx1"/>
                </a:solidFill>
                <a:latin typeface="+mn-lt"/>
              </a:rPr>
              <a:t>principe</a:t>
            </a:r>
            <a:r>
              <a:rPr lang="fr-FR" sz="1600" dirty="0">
                <a:solidFill>
                  <a:schemeClr val="tx1"/>
                </a:solidFill>
                <a:latin typeface="+mn-lt"/>
              </a:rPr>
              <a:t> (article 36(3)), l’</a:t>
            </a:r>
            <a:r>
              <a:rPr lang="fr-FR" sz="1600" b="1" dirty="0">
                <a:solidFill>
                  <a:schemeClr val="tx1"/>
                </a:solidFill>
                <a:latin typeface="+mn-lt"/>
              </a:rPr>
              <a:t>État membre du PED chargé de l’affaire</a:t>
            </a:r>
            <a:r>
              <a:rPr lang="fr-FR" sz="1600" dirty="0">
                <a:solidFill>
                  <a:schemeClr val="tx1"/>
                </a:solidFill>
                <a:latin typeface="+mn-lt"/>
              </a:rPr>
              <a:t>, </a:t>
            </a:r>
            <a:r>
              <a:rPr lang="fr-FR" sz="1600" b="1" dirty="0">
                <a:solidFill>
                  <a:schemeClr val="tx1"/>
                </a:solidFill>
                <a:latin typeface="+mn-lt"/>
              </a:rPr>
              <a:t>dérogation </a:t>
            </a:r>
            <a:r>
              <a:rPr lang="fr-FR" sz="1600" dirty="0">
                <a:solidFill>
                  <a:schemeClr val="tx1"/>
                </a:solidFill>
                <a:latin typeface="+mn-lt"/>
              </a:rPr>
              <a:t>(article 36(3)) : un </a:t>
            </a:r>
            <a:r>
              <a:rPr lang="fr-FR" sz="1600" b="1" dirty="0">
                <a:solidFill>
                  <a:schemeClr val="tx1"/>
                </a:solidFill>
                <a:latin typeface="+mn-lt"/>
              </a:rPr>
              <a:t>autre État membre</a:t>
            </a:r>
            <a:r>
              <a:rPr lang="fr-FR" sz="1600" dirty="0">
                <a:solidFill>
                  <a:schemeClr val="tx1"/>
                </a:solidFill>
                <a:latin typeface="+mn-lt"/>
              </a:rPr>
              <a:t>, s’il existe des motifs suffisamment justifiés pour le faire, en tenant compte des </a:t>
            </a:r>
            <a:r>
              <a:rPr lang="fr-FR" sz="1600" b="1" dirty="0">
                <a:solidFill>
                  <a:schemeClr val="tx1"/>
                </a:solidFill>
                <a:latin typeface="+mn-lt"/>
              </a:rPr>
              <a:t>critères énoncés à l’article 26, paragraphes 4 et 5</a:t>
            </a:r>
            <a:r>
              <a:rPr lang="fr-FR" dirty="0"/>
              <a:t>.</a:t>
            </a:r>
          </a:p>
          <a:p>
            <a:pPr marL="0" indent="0" algn="just">
              <a:buNone/>
            </a:pPr>
            <a:r>
              <a:rPr lang="fr-FR" sz="1600" b="1" dirty="0">
                <a:solidFill>
                  <a:schemeClr val="tx1"/>
                </a:solidFill>
                <a:latin typeface="+mn-lt"/>
              </a:rPr>
              <a:t>Possibilité de joindre plusieurs affaires </a:t>
            </a:r>
            <a:r>
              <a:rPr lang="fr-FR" sz="1600" dirty="0">
                <a:solidFill>
                  <a:schemeClr val="tx1"/>
                </a:solidFill>
                <a:latin typeface="+mn-lt"/>
              </a:rPr>
              <a:t>en vue de poursuites dans un seul EM (article 36(4), considérants 67, 68).</a:t>
            </a:r>
          </a:p>
          <a:p>
            <a:pPr marL="0" indent="0" algn="just">
              <a:buNone/>
            </a:pPr>
            <a:r>
              <a:rPr lang="fr-FR" sz="1600" b="1" dirty="0">
                <a:solidFill>
                  <a:schemeClr val="tx1"/>
                </a:solidFill>
                <a:latin typeface="+mn-lt"/>
              </a:rPr>
              <a:t>Contrôle juridictionnel </a:t>
            </a:r>
            <a:r>
              <a:rPr lang="fr-FR" sz="1600" dirty="0">
                <a:solidFill>
                  <a:schemeClr val="tx1"/>
                </a:solidFill>
                <a:latin typeface="+mn-lt"/>
              </a:rPr>
              <a:t>(considérant 87(2)) : « ... </a:t>
            </a:r>
            <a:r>
              <a:rPr lang="fr-FR" sz="1600" b="1" dirty="0">
                <a:solidFill>
                  <a:schemeClr val="tx1"/>
                </a:solidFill>
                <a:latin typeface="+mn-lt"/>
              </a:rPr>
              <a:t>des juridictions nationales</a:t>
            </a:r>
            <a:r>
              <a:rPr lang="fr-FR" sz="1600" dirty="0">
                <a:solidFill>
                  <a:schemeClr val="tx1"/>
                </a:solidFill>
                <a:latin typeface="+mn-lt"/>
              </a:rPr>
              <a:t>, </a:t>
            </a:r>
            <a:r>
              <a:rPr lang="fr-FR" sz="1600" b="1" dirty="0">
                <a:solidFill>
                  <a:schemeClr val="tx1"/>
                </a:solidFill>
                <a:latin typeface="+mn-lt"/>
              </a:rPr>
              <a:t>au plus tard au stade du procès</a:t>
            </a:r>
            <a:r>
              <a:rPr lang="fr-FR" sz="1600" dirty="0">
                <a:solidFill>
                  <a:schemeClr val="tx1"/>
                </a:solidFill>
                <a:latin typeface="+mn-lt"/>
              </a:rPr>
              <a:t>".</a:t>
            </a:r>
          </a:p>
          <a:p>
            <a:pPr marL="0" indent="0" algn="just">
              <a:buNone/>
            </a:pPr>
            <a:r>
              <a:rPr lang="fr-FR" sz="1600" dirty="0"/>
              <a:t>Sur les chambres, voir également les article 15 à 24 du</a:t>
            </a:r>
            <a:r>
              <a:rPr lang="fr-FR" dirty="0"/>
              <a:t> </a:t>
            </a:r>
            <a:r>
              <a:rPr lang="fr-FR" sz="1600" dirty="0"/>
              <a:t>règlement intérieur.</a:t>
            </a:r>
          </a:p>
        </p:txBody>
      </p:sp>
      <p:sp>
        <p:nvSpPr>
          <p:cNvPr id="5" name="Dia számának helye 4">
            <a:extLst>
              <a:ext uri="{FF2B5EF4-FFF2-40B4-BE49-F238E27FC236}">
                <a16:creationId xmlns:a16="http://schemas.microsoft.com/office/drawing/2014/main" id="{1AC00C7B-455C-4FBB-A425-58DF91C2F08D}"/>
              </a:ext>
            </a:extLst>
          </p:cNvPr>
          <p:cNvSpPr>
            <a:spLocks noGrp="1"/>
          </p:cNvSpPr>
          <p:nvPr>
            <p:ph type="sldNum" sz="quarter" idx="12"/>
          </p:nvPr>
        </p:nvSpPr>
        <p:spPr/>
        <p:txBody>
          <a:bodyPr/>
          <a:lstStyle/>
          <a:p>
            <a:fld id="{6113E31D-E2AB-40D1-8B51-AFA5AFEF393A}" type="slidenum">
              <a:rPr lang="en-US" smtClean="0"/>
              <a:t>4</a:t>
            </a:fld>
            <a:endParaRPr lang="fr-FR" dirty="0"/>
          </a:p>
        </p:txBody>
      </p:sp>
    </p:spTree>
    <p:extLst>
      <p:ext uri="{BB962C8B-B14F-4D97-AF65-F5344CB8AC3E}">
        <p14:creationId xmlns:p14="http://schemas.microsoft.com/office/powerpoint/2010/main" val="27305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36 - Poursuites devant les juridictions nationales </a:t>
            </a:r>
          </a:p>
        </p:txBody>
      </p:sp>
      <p:sp>
        <p:nvSpPr>
          <p:cNvPr id="3" name="Inhaltsplatzhalter 2"/>
          <p:cNvSpPr>
            <a:spLocks noGrp="1"/>
          </p:cNvSpPr>
          <p:nvPr>
            <p:ph idx="1"/>
          </p:nvPr>
        </p:nvSpPr>
        <p:spPr>
          <a:xfrm>
            <a:off x="687848" y="1905000"/>
            <a:ext cx="9967452" cy="4267200"/>
          </a:xfrm>
        </p:spPr>
        <p:txBody>
          <a:bodyPr>
            <a:noAutofit/>
          </a:bodyPr>
          <a:lstStyle/>
          <a:p>
            <a:pPr marL="0" indent="0" algn="just">
              <a:buNone/>
            </a:pPr>
            <a:r>
              <a:rPr lang="fr-FR" sz="1600" dirty="0">
                <a:solidFill>
                  <a:prstClr val="black"/>
                </a:solidFill>
                <a:latin typeface="+mn-lt"/>
              </a:rPr>
              <a:t>Article 36(1)</a:t>
            </a:r>
            <a:r>
              <a:rPr lang="fr-FR" sz="1600" dirty="0">
                <a:solidFill>
                  <a:schemeClr val="tx1"/>
                </a:solidFill>
                <a:latin typeface="+mn-lt"/>
              </a:rPr>
              <a:t> du règlement du Parquet européen </a:t>
            </a:r>
            <a:r>
              <a:rPr lang="fr-FR" sz="1600" dirty="0">
                <a:solidFill>
                  <a:prstClr val="black"/>
                </a:solidFill>
                <a:latin typeface="+mn-lt"/>
              </a:rPr>
              <a:t>: « Lorsque le </a:t>
            </a:r>
            <a:r>
              <a:rPr lang="fr-FR" sz="1600" b="1" dirty="0">
                <a:solidFill>
                  <a:prstClr val="black"/>
                </a:solidFill>
                <a:latin typeface="+mn-lt"/>
              </a:rPr>
              <a:t>procureur européen délégué</a:t>
            </a:r>
            <a:r>
              <a:rPr lang="fr-FR" sz="1600" dirty="0">
                <a:solidFill>
                  <a:prstClr val="black"/>
                </a:solidFill>
                <a:latin typeface="+mn-lt"/>
              </a:rPr>
              <a:t> soumet un </a:t>
            </a:r>
            <a:r>
              <a:rPr lang="fr-FR" sz="1600" b="1" dirty="0">
                <a:solidFill>
                  <a:prstClr val="black"/>
                </a:solidFill>
                <a:latin typeface="+mn-lt"/>
              </a:rPr>
              <a:t>projet de décision proposant de porter une affaire en jugement</a:t>
            </a:r>
            <a:r>
              <a:rPr lang="fr-FR" sz="1600" dirty="0">
                <a:solidFill>
                  <a:prstClr val="black"/>
                </a:solidFill>
                <a:latin typeface="+mn-lt"/>
              </a:rPr>
              <a:t>, la chambre permanente se prononce sur ce projet, conformément aux procédures définies à l’article 35, dans un délai de vingt et un jours. La chambre permanente ne peut pas décider de classer une affaire sans suite si un projet de décision propose de porter ladite affaire en jugement. »</a:t>
            </a:r>
          </a:p>
          <a:p>
            <a:pPr marL="0" indent="0" algn="just">
              <a:buNone/>
            </a:pPr>
            <a:r>
              <a:rPr lang="fr-FR" sz="1600" dirty="0">
                <a:solidFill>
                  <a:prstClr val="black"/>
                </a:solidFill>
                <a:latin typeface="+mn-lt"/>
              </a:rPr>
              <a:t>Article 36(4)</a:t>
            </a:r>
            <a:r>
              <a:rPr lang="fr-FR" sz="1600" dirty="0">
                <a:solidFill>
                  <a:schemeClr val="tx1"/>
                </a:solidFill>
                <a:latin typeface="+mn-lt"/>
              </a:rPr>
              <a:t> du règlement du Parquet européen </a:t>
            </a:r>
            <a:r>
              <a:rPr lang="fr-FR" sz="1600" dirty="0">
                <a:solidFill>
                  <a:prstClr val="black"/>
                </a:solidFill>
                <a:latin typeface="+mn-lt"/>
              </a:rPr>
              <a:t>: «  Avant de décider de porter une affaire en jugement, la </a:t>
            </a:r>
            <a:r>
              <a:rPr lang="fr-FR" sz="1600" b="1" dirty="0">
                <a:solidFill>
                  <a:prstClr val="black"/>
                </a:solidFill>
                <a:latin typeface="+mn-lt"/>
              </a:rPr>
              <a:t>chambre permanente</a:t>
            </a:r>
            <a:r>
              <a:rPr lang="fr-FR" sz="1600" dirty="0">
                <a:solidFill>
                  <a:prstClr val="black"/>
                </a:solidFill>
                <a:latin typeface="+mn-lt"/>
              </a:rPr>
              <a:t> compétente peut, sur proposition du procureur européen délégué chargé de l’affaire, </a:t>
            </a:r>
            <a:r>
              <a:rPr lang="fr-FR" sz="1600" b="1" dirty="0">
                <a:solidFill>
                  <a:prstClr val="black"/>
                </a:solidFill>
                <a:latin typeface="+mn-lt"/>
              </a:rPr>
              <a:t>décider de joindre plusieurs affaires</a:t>
            </a:r>
            <a:r>
              <a:rPr lang="fr-FR" sz="1600" dirty="0">
                <a:solidFill>
                  <a:prstClr val="black"/>
                </a:solidFill>
                <a:latin typeface="+mn-lt"/>
              </a:rPr>
              <a:t>, lorsque les enquêtes ont été menées par différents procureurs européens délégués à l’encontre de la même ou des mêmes personnes en vue d’exercer les poursuites devant les juridictions d’un seul État membre qui, conformément au droit de celui-ci, a compétence dans chacune de ces affaires. »</a:t>
            </a:r>
          </a:p>
          <a:p>
            <a:pPr marL="0" indent="0" algn="just">
              <a:buNone/>
            </a:pPr>
            <a:r>
              <a:rPr lang="fr-FR" sz="1600" b="1" dirty="0">
                <a:solidFill>
                  <a:prstClr val="black"/>
                </a:solidFill>
                <a:latin typeface="+mn-lt"/>
              </a:rPr>
              <a:t>Possibilité de joindre plusieurs affaires </a:t>
            </a:r>
            <a:r>
              <a:rPr lang="fr-FR" sz="1600" dirty="0">
                <a:solidFill>
                  <a:prstClr val="black"/>
                </a:solidFill>
                <a:latin typeface="+mn-lt"/>
              </a:rPr>
              <a:t>en vue de poursuites dans un seul EM (article 36(4), considérants 67, 68),</a:t>
            </a:r>
          </a:p>
          <a:p>
            <a:pPr marL="0" indent="0" algn="just">
              <a:buNone/>
            </a:pPr>
            <a:r>
              <a:rPr lang="fr-FR" sz="1600" dirty="0"/>
              <a:t>Voir également les articles 49 à 51 du</a:t>
            </a:r>
            <a:r>
              <a:rPr lang="fr-FR" dirty="0"/>
              <a:t> </a:t>
            </a:r>
            <a:r>
              <a:rPr lang="fr-FR" sz="1600" dirty="0"/>
              <a:t>règlement intérieur sur la réattribution/jonction/scission</a:t>
            </a:r>
            <a:r>
              <a:rPr lang="fr-FR" dirty="0"/>
              <a:t> </a:t>
            </a:r>
            <a:r>
              <a:rPr lang="fr-FR" sz="1600" dirty="0"/>
              <a:t>d’</a:t>
            </a:r>
            <a:r>
              <a:rPr lang="fr-FR" dirty="0"/>
              <a:t> </a:t>
            </a:r>
            <a:r>
              <a:rPr lang="fr-FR" sz="1600" dirty="0"/>
              <a:t>affaires.</a:t>
            </a:r>
            <a:endParaRPr lang="fr-FR" sz="1600" dirty="0">
              <a:solidFill>
                <a:prstClr val="black"/>
              </a:solidFill>
              <a:latin typeface="+mn-lt"/>
            </a:endParaRPr>
          </a:p>
          <a:p>
            <a:pPr marL="0" indent="0">
              <a:buNone/>
            </a:pPr>
            <a:endParaRPr lang="fr-FR" sz="1600" dirty="0">
              <a:solidFill>
                <a:prstClr val="black"/>
              </a:solidFill>
              <a:latin typeface="+mn-lt"/>
            </a:endParaRPr>
          </a:p>
          <a:p>
            <a:pPr marL="0" indent="0">
              <a:buNone/>
            </a:pPr>
            <a:endParaRPr lang="fr-FR" sz="1600" dirty="0"/>
          </a:p>
        </p:txBody>
      </p:sp>
      <p:sp>
        <p:nvSpPr>
          <p:cNvPr id="5" name="Dia számának helye 4">
            <a:extLst>
              <a:ext uri="{FF2B5EF4-FFF2-40B4-BE49-F238E27FC236}">
                <a16:creationId xmlns:a16="http://schemas.microsoft.com/office/drawing/2014/main" id="{2F5224F1-B3F6-45F0-8888-E7919297D191}"/>
              </a:ext>
            </a:extLst>
          </p:cNvPr>
          <p:cNvSpPr>
            <a:spLocks noGrp="1"/>
          </p:cNvSpPr>
          <p:nvPr>
            <p:ph type="sldNum" sz="quarter" idx="12"/>
          </p:nvPr>
        </p:nvSpPr>
        <p:spPr/>
        <p:txBody>
          <a:bodyPr/>
          <a:lstStyle/>
          <a:p>
            <a:fld id="{6113E31D-E2AB-40D1-8B51-AFA5AFEF393A}" type="slidenum">
              <a:rPr lang="en-US" smtClean="0"/>
              <a:t>5</a:t>
            </a:fld>
            <a:endParaRPr lang="fr-FR" dirty="0"/>
          </a:p>
        </p:txBody>
      </p:sp>
    </p:spTree>
    <p:extLst>
      <p:ext uri="{BB962C8B-B14F-4D97-AF65-F5344CB8AC3E}">
        <p14:creationId xmlns:p14="http://schemas.microsoft.com/office/powerpoint/2010/main" val="26742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36 - Poursuites devant les juridictions nationales </a:t>
            </a:r>
          </a:p>
        </p:txBody>
      </p:sp>
      <p:sp>
        <p:nvSpPr>
          <p:cNvPr id="3" name="Inhaltsplatzhalter 2"/>
          <p:cNvSpPr>
            <a:spLocks noGrp="1"/>
          </p:cNvSpPr>
          <p:nvPr>
            <p:ph idx="1"/>
          </p:nvPr>
        </p:nvSpPr>
        <p:spPr/>
        <p:txBody>
          <a:bodyPr>
            <a:noAutofit/>
          </a:bodyPr>
          <a:lstStyle/>
          <a:p>
            <a:pPr marL="0" indent="0" algn="just">
              <a:buNone/>
            </a:pPr>
            <a:r>
              <a:rPr lang="fr-FR" sz="1800" dirty="0">
                <a:solidFill>
                  <a:prstClr val="black"/>
                </a:solidFill>
                <a:latin typeface="+mn-lt"/>
              </a:rPr>
              <a:t>Article 36(1)</a:t>
            </a:r>
            <a:r>
              <a:rPr lang="fr-FR" sz="1800" dirty="0">
                <a:solidFill>
                  <a:schemeClr val="tx1"/>
                </a:solidFill>
                <a:latin typeface="+mn-lt"/>
              </a:rPr>
              <a:t> du règlement du Parquet européen </a:t>
            </a:r>
            <a:r>
              <a:rPr lang="fr-FR" sz="1800" dirty="0">
                <a:solidFill>
                  <a:prstClr val="black"/>
                </a:solidFill>
                <a:latin typeface="+mn-lt"/>
              </a:rPr>
              <a:t>:</a:t>
            </a:r>
          </a:p>
          <a:p>
            <a:pPr marL="0" indent="0" algn="just">
              <a:buNone/>
            </a:pPr>
            <a:r>
              <a:rPr lang="fr-FR" sz="1800" dirty="0">
                <a:solidFill>
                  <a:prstClr val="black"/>
                </a:solidFill>
                <a:latin typeface="+mn-lt"/>
              </a:rPr>
              <a:t>« Lorsque le </a:t>
            </a:r>
            <a:r>
              <a:rPr lang="fr-FR" sz="1800" b="1" dirty="0">
                <a:solidFill>
                  <a:prstClr val="black"/>
                </a:solidFill>
                <a:latin typeface="+mn-lt"/>
              </a:rPr>
              <a:t>procureur européen délégué</a:t>
            </a:r>
            <a:r>
              <a:rPr lang="fr-FR" sz="1800" dirty="0">
                <a:solidFill>
                  <a:prstClr val="black"/>
                </a:solidFill>
                <a:latin typeface="+mn-lt"/>
              </a:rPr>
              <a:t> soumet un </a:t>
            </a:r>
            <a:r>
              <a:rPr lang="fr-FR" sz="1800" b="1" dirty="0">
                <a:solidFill>
                  <a:prstClr val="black"/>
                </a:solidFill>
                <a:latin typeface="+mn-lt"/>
              </a:rPr>
              <a:t>projet de décision proposant de porter une affaire en jugement</a:t>
            </a:r>
            <a:r>
              <a:rPr lang="fr-FR" sz="1800" dirty="0">
                <a:solidFill>
                  <a:prstClr val="black"/>
                </a:solidFill>
                <a:latin typeface="+mn-lt"/>
              </a:rPr>
              <a:t>, la chambre permanente se prononce sur ce projet, conformément aux procédures définies à l’article 35, dans un délai de vingt et un jours. La chambre permanente ne peut pas décider de classer une affaire sans suite si un projet de décision propose de porter ladite affaire en jugement. »</a:t>
            </a:r>
          </a:p>
          <a:p>
            <a:pPr algn="just"/>
            <a:r>
              <a:rPr lang="fr-FR" sz="1800" dirty="0">
                <a:solidFill>
                  <a:prstClr val="black"/>
                </a:solidFill>
                <a:latin typeface="+mn-lt"/>
              </a:rPr>
              <a:t>Quels types de décisions, en matière de poursuites, possibles en vertu du droit national du PED en charge relèveraient d’une </a:t>
            </a:r>
            <a:r>
              <a:rPr lang="fr-FR" sz="1800" b="1" dirty="0">
                <a:solidFill>
                  <a:prstClr val="black"/>
                </a:solidFill>
                <a:latin typeface="+mn-lt"/>
              </a:rPr>
              <a:t>« décision proposant de porter une affaire en jugement » ?</a:t>
            </a:r>
            <a:endParaRPr lang="fr-FR" sz="1700" b="1" dirty="0">
              <a:latin typeface="+mn-lt"/>
            </a:endParaRPr>
          </a:p>
          <a:p>
            <a:pPr lvl="1" algn="just">
              <a:buFont typeface="Wingdings" panose="05000000000000000000" pitchFamily="2" charset="2"/>
              <a:buChar char="Ø"/>
            </a:pPr>
            <a:r>
              <a:rPr lang="fr-FR" sz="1700" dirty="0">
                <a:solidFill>
                  <a:prstClr val="black"/>
                </a:solidFill>
                <a:latin typeface="+mn-lt"/>
              </a:rPr>
              <a:t>Des mises en accusation uniquement ?</a:t>
            </a:r>
          </a:p>
          <a:p>
            <a:pPr lvl="1" algn="just">
              <a:buFont typeface="Wingdings" panose="05000000000000000000" pitchFamily="2" charset="2"/>
              <a:buChar char="Ø"/>
            </a:pPr>
            <a:r>
              <a:rPr lang="fr-FR" sz="1700" dirty="0">
                <a:solidFill>
                  <a:prstClr val="black"/>
                </a:solidFill>
                <a:latin typeface="+mn-lt"/>
              </a:rPr>
              <a:t>Ou d’autres alternatives équivalentes en droit national ? Et quelles seraient-elles ? </a:t>
            </a:r>
          </a:p>
          <a:p>
            <a:pPr lvl="1" algn="just">
              <a:buFont typeface="Wingdings" panose="05000000000000000000" pitchFamily="2" charset="2"/>
              <a:buChar char="Ø"/>
            </a:pPr>
            <a:r>
              <a:rPr lang="fr-FR" sz="1700" dirty="0">
                <a:solidFill>
                  <a:prstClr val="black"/>
                </a:solidFill>
                <a:latin typeface="+mn-lt"/>
              </a:rPr>
              <a:t>Quelle est la différence avec l’article 40 (procédures simplifiées en matière de poursuites) ?</a:t>
            </a:r>
          </a:p>
          <a:p>
            <a:pPr algn="just"/>
            <a:r>
              <a:rPr lang="fr-FR" sz="1800" dirty="0">
                <a:solidFill>
                  <a:prstClr val="black"/>
                </a:solidFill>
                <a:latin typeface="+mn-lt"/>
              </a:rPr>
              <a:t>En droit national, quel est le </a:t>
            </a:r>
            <a:r>
              <a:rPr lang="fr-FR" sz="1800" b="1" dirty="0">
                <a:solidFill>
                  <a:prstClr val="black"/>
                </a:solidFill>
                <a:latin typeface="+mn-lt"/>
              </a:rPr>
              <a:t>seuil</a:t>
            </a:r>
            <a:r>
              <a:rPr lang="fr-FR" sz="1800" dirty="0">
                <a:solidFill>
                  <a:prstClr val="black"/>
                </a:solidFill>
                <a:latin typeface="+mn-lt"/>
              </a:rPr>
              <a:t> que le procureur doit atteindre avant de pouvoir porter l’affaire devant un tribunal en vue d’un procès ? </a:t>
            </a:r>
          </a:p>
          <a:p>
            <a:pPr marL="0" indent="0">
              <a:buNone/>
            </a:pPr>
            <a:endParaRPr lang="fr-FR" sz="1800" b="1" dirty="0">
              <a:solidFill>
                <a:prstClr val="black"/>
              </a:solidFill>
            </a:endParaRPr>
          </a:p>
        </p:txBody>
      </p:sp>
      <p:sp>
        <p:nvSpPr>
          <p:cNvPr id="5" name="Dia számának helye 4">
            <a:extLst>
              <a:ext uri="{FF2B5EF4-FFF2-40B4-BE49-F238E27FC236}">
                <a16:creationId xmlns:a16="http://schemas.microsoft.com/office/drawing/2014/main" id="{5B0F6097-0CBE-44ED-983D-1C57FCF26FFA}"/>
              </a:ext>
            </a:extLst>
          </p:cNvPr>
          <p:cNvSpPr>
            <a:spLocks noGrp="1"/>
          </p:cNvSpPr>
          <p:nvPr>
            <p:ph type="sldNum" sz="quarter" idx="12"/>
          </p:nvPr>
        </p:nvSpPr>
        <p:spPr/>
        <p:txBody>
          <a:bodyPr/>
          <a:lstStyle/>
          <a:p>
            <a:fld id="{6113E31D-E2AB-40D1-8B51-AFA5AFEF393A}" type="slidenum">
              <a:rPr lang="en-US" smtClean="0"/>
              <a:t>6</a:t>
            </a:fld>
            <a:endParaRPr lang="fr-FR" dirty="0"/>
          </a:p>
        </p:txBody>
      </p:sp>
    </p:spTree>
    <p:extLst>
      <p:ext uri="{BB962C8B-B14F-4D97-AF65-F5344CB8AC3E}">
        <p14:creationId xmlns:p14="http://schemas.microsoft.com/office/powerpoint/2010/main" val="27996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fr-FR" dirty="0"/>
              <a:t>Article 36 - Poursuites devant les juridictions nationales </a:t>
            </a:r>
          </a:p>
        </p:txBody>
      </p:sp>
      <p:sp>
        <p:nvSpPr>
          <p:cNvPr id="3" name="Inhaltsplatzhalter 2"/>
          <p:cNvSpPr>
            <a:spLocks noGrp="1"/>
          </p:cNvSpPr>
          <p:nvPr>
            <p:ph idx="1"/>
          </p:nvPr>
        </p:nvSpPr>
        <p:spPr/>
        <p:txBody>
          <a:bodyPr>
            <a:noAutofit/>
          </a:bodyPr>
          <a:lstStyle/>
          <a:p>
            <a:pPr marL="0" indent="0" algn="just">
              <a:buNone/>
            </a:pPr>
            <a:r>
              <a:rPr lang="fr-FR" sz="1600" dirty="0">
                <a:solidFill>
                  <a:prstClr val="black"/>
                </a:solidFill>
                <a:latin typeface="+mn-lt"/>
              </a:rPr>
              <a:t>Article 36(6) du règlement du Parquet européen : Si nécessaire aux </a:t>
            </a:r>
            <a:r>
              <a:rPr lang="fr-FR" sz="1600" b="1" dirty="0">
                <a:solidFill>
                  <a:prstClr val="black"/>
                </a:solidFill>
                <a:latin typeface="+mn-lt"/>
              </a:rPr>
              <a:t>fins de recouvrement</a:t>
            </a:r>
            <a:r>
              <a:rPr lang="fr-FR" sz="1600" dirty="0">
                <a:solidFill>
                  <a:prstClr val="black"/>
                </a:solidFill>
                <a:latin typeface="+mn-lt"/>
              </a:rPr>
              <a:t>, de </a:t>
            </a:r>
            <a:r>
              <a:rPr lang="fr-FR" sz="1600" b="1" dirty="0">
                <a:solidFill>
                  <a:prstClr val="black"/>
                </a:solidFill>
                <a:latin typeface="+mn-lt"/>
              </a:rPr>
              <a:t>suivi administratif ou de contrôle</a:t>
            </a:r>
            <a:r>
              <a:rPr lang="fr-FR" sz="1600" dirty="0">
                <a:solidFill>
                  <a:prstClr val="black"/>
                </a:solidFill>
                <a:latin typeface="+mn-lt"/>
              </a:rPr>
              <a:t>, le Bureau central </a:t>
            </a:r>
            <a:r>
              <a:rPr lang="fr-FR" sz="1600" b="1" dirty="0">
                <a:solidFill>
                  <a:prstClr val="black"/>
                </a:solidFill>
                <a:latin typeface="+mn-lt"/>
              </a:rPr>
              <a:t>informe</a:t>
            </a:r>
            <a:r>
              <a:rPr lang="fr-FR" sz="1600" dirty="0">
                <a:solidFill>
                  <a:prstClr val="black"/>
                </a:solidFill>
                <a:latin typeface="+mn-lt"/>
              </a:rPr>
              <a:t> les </a:t>
            </a:r>
            <a:r>
              <a:rPr lang="fr-FR" sz="1600" b="1" dirty="0">
                <a:solidFill>
                  <a:prstClr val="black"/>
                </a:solidFill>
                <a:latin typeface="+mn-lt"/>
              </a:rPr>
              <a:t>autorités nationales</a:t>
            </a:r>
            <a:r>
              <a:rPr lang="fr-FR" sz="1600" dirty="0">
                <a:solidFill>
                  <a:prstClr val="black"/>
                </a:solidFill>
                <a:latin typeface="+mn-lt"/>
              </a:rPr>
              <a:t> compétentes, les </a:t>
            </a:r>
            <a:r>
              <a:rPr lang="fr-FR" sz="1600" b="1" dirty="0">
                <a:solidFill>
                  <a:prstClr val="black"/>
                </a:solidFill>
                <a:latin typeface="+mn-lt"/>
              </a:rPr>
              <a:t>personnes intéressées</a:t>
            </a:r>
            <a:r>
              <a:rPr lang="fr-FR" sz="1600" dirty="0">
                <a:solidFill>
                  <a:prstClr val="black"/>
                </a:solidFill>
                <a:latin typeface="+mn-lt"/>
              </a:rPr>
              <a:t> et les </a:t>
            </a:r>
            <a:r>
              <a:rPr lang="fr-FR" sz="1600" b="1" dirty="0">
                <a:solidFill>
                  <a:prstClr val="black"/>
                </a:solidFill>
                <a:latin typeface="+mn-lt"/>
              </a:rPr>
              <a:t>institutions, organes et organismes de l’Union concernés</a:t>
            </a:r>
            <a:r>
              <a:rPr lang="fr-FR" sz="1600" dirty="0">
                <a:solidFill>
                  <a:prstClr val="black"/>
                </a:solidFill>
                <a:latin typeface="+mn-lt"/>
              </a:rPr>
              <a:t> de la décision d’engager des poursuites.</a:t>
            </a:r>
            <a:r>
              <a:rPr lang="fr-FR" sz="1600" dirty="0">
                <a:latin typeface="+mn-lt"/>
              </a:rPr>
              <a:t> »</a:t>
            </a:r>
          </a:p>
          <a:p>
            <a:pPr marL="0" indent="0" algn="just">
              <a:buNone/>
            </a:pPr>
            <a:r>
              <a:rPr lang="fr-FR" sz="1800" b="1" dirty="0">
                <a:solidFill>
                  <a:prstClr val="black"/>
                </a:solidFill>
                <a:latin typeface="+mn-lt"/>
              </a:rPr>
              <a:t>Obligations d’information</a:t>
            </a:r>
            <a:endParaRPr lang="fr-FR" sz="1700" b="1" dirty="0">
              <a:latin typeface="+mn-lt"/>
            </a:endParaRPr>
          </a:p>
          <a:p>
            <a:pPr lvl="1" algn="just">
              <a:buFont typeface="Wingdings" panose="05000000000000000000" pitchFamily="2" charset="2"/>
              <a:buChar char="Ø"/>
            </a:pPr>
            <a:r>
              <a:rPr lang="fr-FR" sz="1700" dirty="0">
                <a:solidFill>
                  <a:prstClr val="black"/>
                </a:solidFill>
                <a:latin typeface="+mn-lt"/>
              </a:rPr>
              <a:t>À des fins spécifiques :</a:t>
            </a:r>
            <a:r>
              <a:rPr lang="fr-FR" b="1" dirty="0">
                <a:solidFill>
                  <a:prstClr val="black"/>
                </a:solidFill>
                <a:latin typeface="+mn-lt"/>
              </a:rPr>
              <a:t>recouvrement</a:t>
            </a:r>
            <a:r>
              <a:rPr lang="fr-FR" dirty="0">
                <a:solidFill>
                  <a:prstClr val="black"/>
                </a:solidFill>
                <a:latin typeface="+mn-lt"/>
              </a:rPr>
              <a:t> </a:t>
            </a:r>
            <a:r>
              <a:rPr lang="fr-FR" b="1" dirty="0">
                <a:solidFill>
                  <a:prstClr val="black"/>
                </a:solidFill>
                <a:latin typeface="+mn-lt"/>
              </a:rPr>
              <a:t>suivi administratif ou contrôle</a:t>
            </a:r>
            <a:endParaRPr lang="fr-FR" sz="1700" dirty="0">
              <a:solidFill>
                <a:prstClr val="black"/>
              </a:solidFill>
              <a:latin typeface="+mn-lt"/>
            </a:endParaRPr>
          </a:p>
          <a:p>
            <a:pPr marL="0" indent="0" algn="just">
              <a:buNone/>
            </a:pPr>
            <a:r>
              <a:rPr lang="fr-FR" sz="1800" b="1" dirty="0">
                <a:solidFill>
                  <a:prstClr val="black"/>
                </a:solidFill>
                <a:latin typeface="+mn-lt"/>
              </a:rPr>
              <a:t>À qui ?</a:t>
            </a:r>
            <a:endParaRPr lang="fr-FR" sz="1700" b="1" dirty="0">
              <a:latin typeface="+mn-lt"/>
            </a:endParaRPr>
          </a:p>
          <a:p>
            <a:pPr lvl="1" algn="just">
              <a:buFont typeface="Wingdings" panose="05000000000000000000" pitchFamily="2" charset="2"/>
              <a:buChar char="Ø"/>
            </a:pPr>
            <a:r>
              <a:rPr lang="fr-FR" b="1" dirty="0">
                <a:solidFill>
                  <a:prstClr val="black"/>
                </a:solidFill>
                <a:latin typeface="+mn-lt"/>
              </a:rPr>
              <a:t>autorités nationales</a:t>
            </a:r>
            <a:r>
              <a:rPr lang="fr-FR" dirty="0">
                <a:solidFill>
                  <a:prstClr val="black"/>
                </a:solidFill>
                <a:latin typeface="+mn-lt"/>
              </a:rPr>
              <a:t>compétentes : autorités administratives ? autres autorités ?</a:t>
            </a:r>
          </a:p>
          <a:p>
            <a:pPr lvl="1" algn="just">
              <a:buFont typeface="Wingdings" panose="05000000000000000000" pitchFamily="2" charset="2"/>
              <a:buChar char="Ø"/>
            </a:pPr>
            <a:r>
              <a:rPr lang="fr-FR" b="1" dirty="0">
                <a:solidFill>
                  <a:prstClr val="black"/>
                </a:solidFill>
                <a:latin typeface="+mn-lt"/>
              </a:rPr>
              <a:t>personnes intéressées</a:t>
            </a:r>
            <a:r>
              <a:rPr lang="fr-FR" dirty="0">
                <a:solidFill>
                  <a:prstClr val="black"/>
                </a:solidFill>
                <a:latin typeface="+mn-lt"/>
              </a:rPr>
              <a:t> : participants à la procédure pénale ? autres personnes ?</a:t>
            </a:r>
          </a:p>
          <a:p>
            <a:pPr lvl="1" algn="just">
              <a:buFont typeface="Wingdings" panose="05000000000000000000" pitchFamily="2" charset="2"/>
              <a:buChar char="Ø"/>
            </a:pPr>
            <a:r>
              <a:rPr lang="fr-FR" b="1" dirty="0">
                <a:solidFill>
                  <a:prstClr val="black"/>
                </a:solidFill>
                <a:latin typeface="+mn-lt"/>
              </a:rPr>
              <a:t>institutions, organes et agences de l’Union concernés</a:t>
            </a:r>
            <a:r>
              <a:rPr lang="fr-FR" dirty="0">
                <a:solidFill>
                  <a:prstClr val="black"/>
                </a:solidFill>
                <a:latin typeface="+mn-lt"/>
              </a:rPr>
              <a:t> : Commission ? OLAF, autres ?</a:t>
            </a:r>
          </a:p>
          <a:p>
            <a:pPr marL="0" indent="0" algn="just">
              <a:buNone/>
            </a:pPr>
            <a:r>
              <a:rPr lang="fr-FR" sz="1800" b="1" dirty="0">
                <a:solidFill>
                  <a:prstClr val="black"/>
                </a:solidFill>
                <a:latin typeface="+mn-lt"/>
              </a:rPr>
              <a:t>Canaux de communication ?</a:t>
            </a:r>
            <a:r>
              <a:rPr lang="fr-FR" sz="1800" dirty="0">
                <a:solidFill>
                  <a:prstClr val="black"/>
                </a:solidFill>
                <a:latin typeface="+mn-lt"/>
              </a:rPr>
              <a:t> (pourquoi « le Bureau central » et non le PED en charge du dossier ?)</a:t>
            </a:r>
            <a:endParaRPr lang="fr-FR" sz="1700" b="1" dirty="0">
              <a:latin typeface="+mn-lt"/>
            </a:endParaRPr>
          </a:p>
          <a:p>
            <a:pPr marL="0" indent="0">
              <a:buNone/>
            </a:pPr>
            <a:endParaRPr lang="fr-FR" sz="1800" dirty="0">
              <a:solidFill>
                <a:prstClr val="black"/>
              </a:solidFill>
            </a:endParaRPr>
          </a:p>
          <a:p>
            <a:pPr marL="0" indent="0">
              <a:buNone/>
            </a:pPr>
            <a:endParaRPr lang="fr-FR" sz="1800" b="1" dirty="0">
              <a:solidFill>
                <a:prstClr val="black"/>
              </a:solidFill>
            </a:endParaRPr>
          </a:p>
          <a:p>
            <a:pPr marL="0" indent="0">
              <a:buNone/>
            </a:pPr>
            <a:endParaRPr lang="fr-FR" sz="1800" b="1" dirty="0">
              <a:solidFill>
                <a:prstClr val="black"/>
              </a:solidFill>
            </a:endParaRPr>
          </a:p>
        </p:txBody>
      </p:sp>
      <p:sp>
        <p:nvSpPr>
          <p:cNvPr id="5" name="Dia számának helye 4">
            <a:extLst>
              <a:ext uri="{FF2B5EF4-FFF2-40B4-BE49-F238E27FC236}">
                <a16:creationId xmlns:a16="http://schemas.microsoft.com/office/drawing/2014/main" id="{67E469C1-3430-4C4A-BBAE-D64CF0E9F192}"/>
              </a:ext>
            </a:extLst>
          </p:cNvPr>
          <p:cNvSpPr>
            <a:spLocks noGrp="1"/>
          </p:cNvSpPr>
          <p:nvPr>
            <p:ph type="sldNum" sz="quarter" idx="12"/>
          </p:nvPr>
        </p:nvSpPr>
        <p:spPr/>
        <p:txBody>
          <a:bodyPr/>
          <a:lstStyle/>
          <a:p>
            <a:fld id="{6113E31D-E2AB-40D1-8B51-AFA5AFEF393A}" type="slidenum">
              <a:rPr lang="en-US" smtClean="0"/>
              <a:t>7</a:t>
            </a:fld>
            <a:endParaRPr lang="fr-FR" dirty="0"/>
          </a:p>
        </p:txBody>
      </p:sp>
    </p:spTree>
    <p:extLst>
      <p:ext uri="{BB962C8B-B14F-4D97-AF65-F5344CB8AC3E}">
        <p14:creationId xmlns:p14="http://schemas.microsoft.com/office/powerpoint/2010/main" val="129548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5935"/>
            <a:ext cx="9967452" cy="975243"/>
          </a:xfrm>
        </p:spPr>
        <p:txBody>
          <a:bodyPr>
            <a:normAutofit fontScale="90000"/>
          </a:bodyPr>
          <a:lstStyle/>
          <a:p>
            <a:r>
              <a:rPr lang="fr-FR" dirty="0"/>
              <a:t>Article 39 - Classement sans suite d’une affaire</a:t>
            </a:r>
          </a:p>
        </p:txBody>
      </p:sp>
      <p:sp>
        <p:nvSpPr>
          <p:cNvPr id="3" name="Inhaltsplatzhalter 2"/>
          <p:cNvSpPr>
            <a:spLocks noGrp="1"/>
          </p:cNvSpPr>
          <p:nvPr>
            <p:ph idx="1"/>
          </p:nvPr>
        </p:nvSpPr>
        <p:spPr>
          <a:xfrm>
            <a:off x="687848" y="1762125"/>
            <a:ext cx="9967452" cy="4410075"/>
          </a:xfrm>
        </p:spPr>
        <p:txBody>
          <a:bodyPr>
            <a:noAutofit/>
          </a:bodyPr>
          <a:lstStyle/>
          <a:p>
            <a:pPr marL="0" indent="0" algn="just">
              <a:buNone/>
            </a:pPr>
            <a:r>
              <a:rPr lang="fr-FR" sz="1700" dirty="0">
                <a:solidFill>
                  <a:prstClr val="black"/>
                </a:solidFill>
                <a:latin typeface="+mn-lt"/>
              </a:rPr>
              <a:t>Article 39(1) du règlement du Parquet européen : « </a:t>
            </a:r>
            <a:r>
              <a:rPr lang="fr-FR" sz="1700" dirty="0">
                <a:latin typeface="+mn-lt"/>
              </a:rPr>
              <a:t>Lorsqu’il est devenu </a:t>
            </a:r>
            <a:r>
              <a:rPr lang="fr-FR" sz="1700" b="1" dirty="0">
                <a:latin typeface="+mn-lt"/>
              </a:rPr>
              <a:t>impossible de déclencher des poursuites</a:t>
            </a:r>
            <a:r>
              <a:rPr lang="fr-FR" sz="1700" dirty="0">
                <a:latin typeface="+mn-lt"/>
              </a:rPr>
              <a:t> conformément au </a:t>
            </a:r>
            <a:r>
              <a:rPr lang="fr-FR" sz="1700" b="1" dirty="0">
                <a:latin typeface="+mn-lt"/>
              </a:rPr>
              <a:t>droit de l’État membre du procureur européen délégué chargé de l’affaire</a:t>
            </a:r>
            <a:r>
              <a:rPr lang="fr-FR" sz="1700" dirty="0">
                <a:latin typeface="+mn-lt"/>
              </a:rPr>
              <a:t>, la chambre permanente décide, sur la base d’un rapport soumis par le procureur européen délégué chargé de l’affaire conformément à l’article 35(1), de </a:t>
            </a:r>
            <a:r>
              <a:rPr lang="fr-FR" sz="1700" b="1" dirty="0">
                <a:latin typeface="+mn-lt"/>
              </a:rPr>
              <a:t>classer sans suite la procédure</a:t>
            </a:r>
            <a:r>
              <a:rPr lang="fr-FR" sz="1700" dirty="0">
                <a:latin typeface="+mn-lt"/>
              </a:rPr>
              <a:t> engagée à l’encontre d’une personne pour </a:t>
            </a:r>
            <a:r>
              <a:rPr lang="fr-FR" sz="1700" b="1" dirty="0">
                <a:latin typeface="+mn-lt"/>
              </a:rPr>
              <a:t>l’un des motifs suivants</a:t>
            </a:r>
            <a:r>
              <a:rPr lang="fr-FR" sz="1700" dirty="0">
                <a:latin typeface="+mn-lt"/>
              </a:rPr>
              <a:t> :</a:t>
            </a:r>
          </a:p>
          <a:p>
            <a:pPr marL="0" indent="0" algn="just">
              <a:buNone/>
            </a:pPr>
            <a:r>
              <a:rPr lang="fr-FR" sz="1500" dirty="0">
                <a:latin typeface="+mn-lt"/>
              </a:rPr>
              <a:t>(a) le </a:t>
            </a:r>
            <a:r>
              <a:rPr lang="fr-FR" sz="1500" b="1" dirty="0">
                <a:latin typeface="+mn-lt"/>
              </a:rPr>
              <a:t>décès</a:t>
            </a:r>
            <a:r>
              <a:rPr lang="fr-FR" sz="1500" dirty="0">
                <a:latin typeface="+mn-lt"/>
              </a:rPr>
              <a:t> du suspect ou de la personne poursuivie ou la </a:t>
            </a:r>
            <a:r>
              <a:rPr lang="fr-FR" sz="1500" b="1" dirty="0">
                <a:latin typeface="+mn-lt"/>
              </a:rPr>
              <a:t>dissolution</a:t>
            </a:r>
            <a:r>
              <a:rPr lang="fr-FR" sz="1500" dirty="0">
                <a:latin typeface="+mn-lt"/>
              </a:rPr>
              <a:t> de la personne morale soupçonnée ou poursuivie ; </a:t>
            </a:r>
          </a:p>
          <a:p>
            <a:pPr marL="0" indent="0" algn="just">
              <a:buNone/>
            </a:pPr>
            <a:r>
              <a:rPr lang="fr-FR" sz="1500" dirty="0">
                <a:latin typeface="+mn-lt"/>
              </a:rPr>
              <a:t>(b) la </a:t>
            </a:r>
            <a:r>
              <a:rPr lang="fr-FR" sz="1500" b="1" dirty="0">
                <a:latin typeface="+mn-lt"/>
              </a:rPr>
              <a:t>démence</a:t>
            </a:r>
            <a:r>
              <a:rPr lang="fr-FR" sz="1500" dirty="0">
                <a:latin typeface="+mn-lt"/>
              </a:rPr>
              <a:t> du suspect ou de la personne poursuivie ; </a:t>
            </a:r>
          </a:p>
          <a:p>
            <a:pPr marL="0" indent="0" algn="just">
              <a:buNone/>
            </a:pPr>
            <a:r>
              <a:rPr lang="fr-FR" sz="1500" dirty="0">
                <a:latin typeface="+mn-lt"/>
              </a:rPr>
              <a:t>(c) l’</a:t>
            </a:r>
            <a:r>
              <a:rPr lang="fr-FR" sz="1500" b="1" dirty="0">
                <a:latin typeface="+mn-lt"/>
              </a:rPr>
              <a:t>amnistie</a:t>
            </a:r>
            <a:r>
              <a:rPr lang="fr-FR" sz="1500" dirty="0">
                <a:latin typeface="+mn-lt"/>
              </a:rPr>
              <a:t> accordée au suspect ou à la personne poursuivie ; </a:t>
            </a:r>
          </a:p>
          <a:p>
            <a:pPr marL="0" indent="0" algn="just">
              <a:buNone/>
            </a:pPr>
            <a:r>
              <a:rPr lang="fr-FR" sz="1500" dirty="0">
                <a:latin typeface="+mn-lt"/>
              </a:rPr>
              <a:t>(d) l’</a:t>
            </a:r>
            <a:r>
              <a:rPr lang="fr-FR" sz="1500" b="1" dirty="0">
                <a:latin typeface="+mn-lt"/>
              </a:rPr>
              <a:t>immunité</a:t>
            </a:r>
            <a:r>
              <a:rPr lang="fr-FR" sz="1500" dirty="0">
                <a:latin typeface="+mn-lt"/>
              </a:rPr>
              <a:t> accordée au suspect ou à la personne poursuivie, à moins que celle-ci ait été levée ; </a:t>
            </a:r>
          </a:p>
          <a:p>
            <a:pPr marL="0" indent="0" algn="just">
              <a:buNone/>
            </a:pPr>
            <a:r>
              <a:rPr lang="fr-FR" sz="1500" dirty="0">
                <a:latin typeface="+mn-lt"/>
              </a:rPr>
              <a:t>(e) l’expiration du </a:t>
            </a:r>
            <a:r>
              <a:rPr lang="fr-FR" sz="1500" b="1" dirty="0">
                <a:latin typeface="+mn-lt"/>
              </a:rPr>
              <a:t>délai </a:t>
            </a:r>
            <a:r>
              <a:rPr lang="fr-FR" sz="1500" dirty="0">
                <a:latin typeface="+mn-lt"/>
              </a:rPr>
              <a:t>national de prescription en matière de poursuites ; </a:t>
            </a:r>
          </a:p>
          <a:p>
            <a:pPr marL="0" indent="0" algn="just">
              <a:buNone/>
            </a:pPr>
            <a:r>
              <a:rPr lang="fr-FR" sz="1500" dirty="0">
                <a:latin typeface="+mn-lt"/>
              </a:rPr>
              <a:t>(f) l’affaire du suspect ou de la personne poursuivie a </a:t>
            </a:r>
            <a:r>
              <a:rPr lang="fr-FR" sz="1500" b="1" dirty="0">
                <a:latin typeface="+mn-lt"/>
              </a:rPr>
              <a:t>déjà</a:t>
            </a:r>
            <a:r>
              <a:rPr lang="fr-FR" sz="1500" dirty="0">
                <a:latin typeface="+mn-lt"/>
              </a:rPr>
              <a:t> été </a:t>
            </a:r>
            <a:r>
              <a:rPr lang="fr-FR" sz="1500" b="1" dirty="0">
                <a:latin typeface="+mn-lt"/>
              </a:rPr>
              <a:t>définitivement jugée </a:t>
            </a:r>
            <a:r>
              <a:rPr lang="fr-FR" sz="1500" dirty="0">
                <a:latin typeface="+mn-lt"/>
              </a:rPr>
              <a:t>en liaison avec les mêmes actes ; </a:t>
            </a:r>
          </a:p>
          <a:p>
            <a:pPr marL="0" indent="0" algn="just">
              <a:buNone/>
            </a:pPr>
            <a:r>
              <a:rPr lang="fr-FR" sz="1500" dirty="0">
                <a:latin typeface="+mn-lt"/>
              </a:rPr>
              <a:t>(g) l’</a:t>
            </a:r>
            <a:r>
              <a:rPr lang="fr-FR" sz="1500" b="1" dirty="0">
                <a:latin typeface="+mn-lt"/>
              </a:rPr>
              <a:t>absence de preuves pertinentes</a:t>
            </a:r>
            <a:r>
              <a:rPr lang="fr-FR" sz="1500" dirty="0">
                <a:latin typeface="+mn-lt"/>
              </a:rPr>
              <a:t>.</a:t>
            </a:r>
            <a:r>
              <a:rPr lang="fr-FR" sz="1700" dirty="0">
                <a:latin typeface="+mn-lt"/>
              </a:rPr>
              <a:t> »</a:t>
            </a:r>
          </a:p>
          <a:p>
            <a:pPr marL="0" indent="0" algn="just">
              <a:buNone/>
            </a:pPr>
            <a:r>
              <a:rPr lang="fr-FR" sz="1700" dirty="0">
                <a:latin typeface="+mn-lt"/>
              </a:rPr>
              <a:t> Considérant 81 : « ... Le présent règlement comporte une liste exhaustive des motifs conduisant au classement sans suite d’une affaire. »</a:t>
            </a:r>
            <a:endParaRPr lang="fr-FR" sz="1700" dirty="0"/>
          </a:p>
          <a:p>
            <a:pPr marL="0" indent="0">
              <a:buNone/>
            </a:pPr>
            <a:endParaRPr lang="fr-FR" sz="1700" dirty="0">
              <a:solidFill>
                <a:prstClr val="black"/>
              </a:solidFill>
            </a:endParaRPr>
          </a:p>
        </p:txBody>
      </p:sp>
      <p:sp>
        <p:nvSpPr>
          <p:cNvPr id="5" name="Dia számának helye 4">
            <a:extLst>
              <a:ext uri="{FF2B5EF4-FFF2-40B4-BE49-F238E27FC236}">
                <a16:creationId xmlns:a16="http://schemas.microsoft.com/office/drawing/2014/main" id="{1745D700-35D2-495E-BFAB-F606621A911E}"/>
              </a:ext>
            </a:extLst>
          </p:cNvPr>
          <p:cNvSpPr>
            <a:spLocks noGrp="1"/>
          </p:cNvSpPr>
          <p:nvPr>
            <p:ph type="sldNum" sz="quarter" idx="12"/>
          </p:nvPr>
        </p:nvSpPr>
        <p:spPr/>
        <p:txBody>
          <a:bodyPr/>
          <a:lstStyle/>
          <a:p>
            <a:fld id="{6113E31D-E2AB-40D1-8B51-AFA5AFEF393A}" type="slidenum">
              <a:rPr lang="en-US" smtClean="0"/>
              <a:t>8</a:t>
            </a:fld>
            <a:endParaRPr lang="fr-FR" dirty="0"/>
          </a:p>
        </p:txBody>
      </p:sp>
    </p:spTree>
    <p:extLst>
      <p:ext uri="{BB962C8B-B14F-4D97-AF65-F5344CB8AC3E}">
        <p14:creationId xmlns:p14="http://schemas.microsoft.com/office/powerpoint/2010/main" val="61833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01466"/>
          </a:xfrm>
        </p:spPr>
        <p:txBody>
          <a:bodyPr>
            <a:normAutofit fontScale="90000"/>
          </a:bodyPr>
          <a:lstStyle/>
          <a:p>
            <a:r>
              <a:rPr lang="fr-FR" dirty="0"/>
              <a:t>Article 39 - Classement sans suite d’une affaire</a:t>
            </a:r>
          </a:p>
        </p:txBody>
      </p:sp>
      <p:sp>
        <p:nvSpPr>
          <p:cNvPr id="3" name="Inhaltsplatzhalter 2"/>
          <p:cNvSpPr>
            <a:spLocks noGrp="1"/>
          </p:cNvSpPr>
          <p:nvPr>
            <p:ph idx="1"/>
          </p:nvPr>
        </p:nvSpPr>
        <p:spPr/>
        <p:txBody>
          <a:bodyPr>
            <a:noAutofit/>
          </a:bodyPr>
          <a:lstStyle/>
          <a:p>
            <a:pPr marL="0" indent="0">
              <a:buNone/>
            </a:pPr>
            <a:r>
              <a:rPr lang="fr-FR" sz="1700" dirty="0">
                <a:solidFill>
                  <a:schemeClr val="tx1"/>
                </a:solidFill>
                <a:latin typeface="+mn-lt"/>
              </a:rPr>
              <a:t>Article 39(1) du règlement du Parquet européen : « ... conformément au </a:t>
            </a:r>
            <a:r>
              <a:rPr lang="fr-FR" sz="1700" b="1" dirty="0">
                <a:solidFill>
                  <a:schemeClr val="tx1"/>
                </a:solidFill>
                <a:latin typeface="+mn-lt"/>
              </a:rPr>
              <a:t>droit de l’État membre du procureur européen délégué chargé de l’affaire</a:t>
            </a:r>
            <a:r>
              <a:rPr lang="fr-FR" sz="1700" dirty="0">
                <a:solidFill>
                  <a:schemeClr val="tx1"/>
                </a:solidFill>
                <a:latin typeface="+mn-lt"/>
              </a:rPr>
              <a:t>, ... de </a:t>
            </a:r>
            <a:r>
              <a:rPr lang="fr-FR" sz="1700" b="1" dirty="0">
                <a:solidFill>
                  <a:schemeClr val="tx1"/>
                </a:solidFill>
                <a:latin typeface="+mn-lt"/>
              </a:rPr>
              <a:t>classer sans suite la procédure </a:t>
            </a:r>
            <a:r>
              <a:rPr lang="fr-FR" sz="1700" dirty="0">
                <a:solidFill>
                  <a:schemeClr val="tx1"/>
                </a:solidFill>
                <a:latin typeface="+mn-lt"/>
              </a:rPr>
              <a:t>engagée à l’encontre d’une personne pour l’</a:t>
            </a:r>
            <a:r>
              <a:rPr lang="fr-FR" sz="1700" b="1" dirty="0">
                <a:solidFill>
                  <a:schemeClr val="tx1"/>
                </a:solidFill>
                <a:latin typeface="+mn-lt"/>
              </a:rPr>
              <a:t>un des motifs suivants</a:t>
            </a:r>
            <a:r>
              <a:rPr lang="fr-FR" sz="1700" dirty="0">
                <a:solidFill>
                  <a:schemeClr val="tx1"/>
                </a:solidFill>
                <a:latin typeface="+mn-lt"/>
              </a:rPr>
              <a:t> :</a:t>
            </a:r>
          </a:p>
          <a:p>
            <a:pPr marL="0" indent="0">
              <a:buNone/>
            </a:pPr>
            <a:r>
              <a:rPr lang="fr-FR" sz="1500" dirty="0">
                <a:solidFill>
                  <a:schemeClr val="tx1"/>
                </a:solidFill>
                <a:latin typeface="+mn-lt"/>
              </a:rPr>
              <a:t>(a) ... (g) …</a:t>
            </a:r>
            <a:r>
              <a:rPr lang="fr-FR" sz="1700" dirty="0">
                <a:solidFill>
                  <a:schemeClr val="tx1"/>
                </a:solidFill>
                <a:latin typeface="+mn-lt"/>
              </a:rPr>
              <a:t> »</a:t>
            </a:r>
          </a:p>
          <a:p>
            <a:pPr marL="0" indent="0">
              <a:buNone/>
            </a:pPr>
            <a:endParaRPr lang="fr-FR" sz="1700" dirty="0">
              <a:solidFill>
                <a:schemeClr val="tx1"/>
              </a:solidFill>
              <a:latin typeface="+mn-lt"/>
            </a:endParaRPr>
          </a:p>
          <a:p>
            <a:pPr marL="0" indent="0">
              <a:buNone/>
            </a:pPr>
            <a:r>
              <a:rPr lang="fr-FR" sz="1700" dirty="0">
                <a:solidFill>
                  <a:schemeClr val="tx1"/>
                </a:solidFill>
                <a:latin typeface="+mn-lt"/>
              </a:rPr>
              <a:t>Considérant 81 : « ... Le présent règlement comporte une liste exhaustive des motifs conduisant au classement sans suite d’une affaire. »</a:t>
            </a:r>
          </a:p>
          <a:p>
            <a:pPr marL="0" indent="0">
              <a:buNone/>
            </a:pPr>
            <a:endParaRPr lang="fr-FR" sz="1700" dirty="0">
              <a:solidFill>
                <a:schemeClr val="tx1"/>
              </a:solidFill>
              <a:latin typeface="+mn-lt"/>
            </a:endParaRPr>
          </a:p>
          <a:p>
            <a:pPr lvl="1">
              <a:buFont typeface="Wingdings" panose="05000000000000000000" pitchFamily="2" charset="2"/>
              <a:buChar char="Ø"/>
            </a:pPr>
            <a:r>
              <a:rPr lang="fr-FR" sz="1700" b="1" dirty="0">
                <a:solidFill>
                  <a:schemeClr val="tx1"/>
                </a:solidFill>
                <a:latin typeface="+mn-lt"/>
              </a:rPr>
              <a:t>conformément au droit de l’État membre</a:t>
            </a:r>
            <a:r>
              <a:rPr lang="fr-FR" sz="1700" dirty="0">
                <a:solidFill>
                  <a:schemeClr val="tx1"/>
                </a:solidFill>
                <a:latin typeface="+mn-lt"/>
              </a:rPr>
              <a:t> : </a:t>
            </a:r>
            <a:br>
              <a:rPr dirty="0"/>
            </a:br>
            <a:endParaRPr lang="fr-FR" sz="1700" dirty="0">
              <a:solidFill>
                <a:schemeClr val="tx1"/>
              </a:solidFill>
              <a:latin typeface="+mn-lt"/>
            </a:endParaRPr>
          </a:p>
          <a:p>
            <a:pPr lvl="1">
              <a:buFont typeface="Wingdings" panose="05000000000000000000" pitchFamily="2" charset="2"/>
              <a:buChar char="Ø"/>
            </a:pPr>
            <a:r>
              <a:rPr lang="fr-FR" sz="1700" b="1" dirty="0">
                <a:solidFill>
                  <a:schemeClr val="tx1"/>
                </a:solidFill>
                <a:latin typeface="+mn-lt"/>
              </a:rPr>
              <a:t> règles d’application en vertu de la procédure pénale nationale de l’État membre du PED en charge / votre État membre ?</a:t>
            </a:r>
          </a:p>
          <a:p>
            <a:pPr lvl="1">
              <a:buFont typeface="Wingdings" panose="05000000000000000000" pitchFamily="2" charset="2"/>
              <a:buChar char="Ø"/>
            </a:pPr>
            <a:endParaRPr lang="fr-FR" b="1" dirty="0">
              <a:solidFill>
                <a:prstClr val="black"/>
              </a:solidFill>
            </a:endParaRPr>
          </a:p>
        </p:txBody>
      </p:sp>
      <p:sp>
        <p:nvSpPr>
          <p:cNvPr id="5" name="Dia számának helye 4">
            <a:extLst>
              <a:ext uri="{FF2B5EF4-FFF2-40B4-BE49-F238E27FC236}">
                <a16:creationId xmlns:a16="http://schemas.microsoft.com/office/drawing/2014/main" id="{B1DBB795-BD22-435B-9751-5DE3EECD8C71}"/>
              </a:ext>
            </a:extLst>
          </p:cNvPr>
          <p:cNvSpPr>
            <a:spLocks noGrp="1"/>
          </p:cNvSpPr>
          <p:nvPr>
            <p:ph type="sldNum" sz="quarter" idx="12"/>
          </p:nvPr>
        </p:nvSpPr>
        <p:spPr/>
        <p:txBody>
          <a:bodyPr/>
          <a:lstStyle/>
          <a:p>
            <a:fld id="{6113E31D-E2AB-40D1-8B51-AFA5AFEF393A}" type="slidenum">
              <a:rPr lang="en-US" smtClean="0"/>
              <a:t>9</a:t>
            </a:fld>
            <a:endParaRPr lang="fr-FR" dirty="0"/>
          </a:p>
        </p:txBody>
      </p:sp>
    </p:spTree>
    <p:extLst>
      <p:ext uri="{BB962C8B-B14F-4D97-AF65-F5344CB8AC3E}">
        <p14:creationId xmlns:p14="http://schemas.microsoft.com/office/powerpoint/2010/main" val="626163318"/>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542ec804-fd2f-416a-97c3-f6e4f439fedc" ContentTypeId="0x0101004D6BE50D68D3FB4CB86FCC808E3102E7" PreviousValue="false"/>
</file>

<file path=customXml/item2.xml><?xml version="1.0" encoding="utf-8"?>
<p:properties xmlns:p="http://schemas.microsoft.com/office/2006/metadata/properties" xmlns:xsi="http://www.w3.org/2001/XMLSchema-instance" xmlns:pc="http://schemas.microsoft.com/office/infopath/2007/PartnerControls">
  <documentManagement>
    <Nature_x0020_du_x0020_document xmlns="968fa894-b235-41da-b9ee-9562b1e68f50" xsi:nil="true"/>
    <NNAF xmlns="968fa894-b235-41da-b9ee-9562b1e68f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GED" ma:contentTypeID="0x0101004D6BE50D68D3FB4CB86FCC808E3102E700B52DCB55B1753042A49B3B4B7598A69E" ma:contentTypeVersion="3" ma:contentTypeDescription="" ma:contentTypeScope="" ma:versionID="06ec70140a78ed1b6ed7c25f54658f66">
  <xsd:schema xmlns:xsd="http://www.w3.org/2001/XMLSchema" xmlns:xs="http://www.w3.org/2001/XMLSchema" xmlns:p="http://schemas.microsoft.com/office/2006/metadata/properties" xmlns:ns2="968fa894-b235-41da-b9ee-9562b1e68f50" targetNamespace="http://schemas.microsoft.com/office/2006/metadata/properties" ma:root="true" ma:fieldsID="2a51f9b24e2a84d59326c1e7145a5039" ns2:_="">
    <xsd:import namespace="968fa894-b235-41da-b9ee-9562b1e68f50"/>
    <xsd:element name="properties">
      <xsd:complexType>
        <xsd:sequence>
          <xsd:element name="documentManagement">
            <xsd:complexType>
              <xsd:all>
                <xsd:element ref="ns2:Nature_x0020_du_x0020_document" minOccurs="0"/>
                <xsd:element ref="ns2:NNA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fa894-b235-41da-b9ee-9562b1e68f50" elementFormDefault="qualified">
    <xsd:import namespace="http://schemas.microsoft.com/office/2006/documentManagement/types"/>
    <xsd:import namespace="http://schemas.microsoft.com/office/infopath/2007/PartnerControls"/>
    <xsd:element name="Nature_x0020_du_x0020_document" ma:index="8" nillable="true" ma:displayName="Nature du document" ma:format="Dropdown" ma:internalName="Nature_x0020_du_x0020_document">
      <xsd:simpleType>
        <xsd:restriction base="dms:Choice">
          <xsd:enumeration value="Administratif"/>
          <xsd:enumeration value="Pédagogique - Cas pratique"/>
          <xsd:enumeration value="Pédagogique - Conférence"/>
          <xsd:enumeration value="Pédagogique - Devoir"/>
          <xsd:enumeration value="Pédagogique - Documentation externe"/>
          <xsd:enumeration value="Pédagogique - Fascicule"/>
          <xsd:enumeration value="Pédagogique - Fiche Pédagogique"/>
          <xsd:enumeration value="Pédagogique - Programme"/>
          <xsd:enumeration value="Pédagogique - Présentation"/>
        </xsd:restriction>
      </xsd:simpleType>
    </xsd:element>
    <xsd:element name="NNAF" ma:index="9" nillable="true" ma:displayName="NNAF" ma:internalName="NNAF">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BD555C-8E5C-4743-B271-2E16D90DA447}">
  <ds:schemaRefs>
    <ds:schemaRef ds:uri="Microsoft.SharePoint.Taxonomy.ContentTypeSync"/>
  </ds:schemaRefs>
</ds:datastoreItem>
</file>

<file path=customXml/itemProps2.xml><?xml version="1.0" encoding="utf-8"?>
<ds:datastoreItem xmlns:ds="http://schemas.openxmlformats.org/officeDocument/2006/customXml" ds:itemID="{1F0094AC-D296-4BC1-95CD-36BBCA5F14CE}">
  <ds:schemaRefs>
    <ds:schemaRef ds:uri="http://schemas.microsoft.com/office/2006/metadata/properties"/>
    <ds:schemaRef ds:uri="http://schemas.microsoft.com/office/infopath/2007/PartnerControls"/>
    <ds:schemaRef ds:uri="968fa894-b235-41da-b9ee-9562b1e68f50"/>
  </ds:schemaRefs>
</ds:datastoreItem>
</file>

<file path=customXml/itemProps3.xml><?xml version="1.0" encoding="utf-8"?>
<ds:datastoreItem xmlns:ds="http://schemas.openxmlformats.org/officeDocument/2006/customXml" ds:itemID="{353215F0-E9B7-4DF5-810B-107045472659}">
  <ds:schemaRefs>
    <ds:schemaRef ds:uri="http://schemas.microsoft.com/sharepoint/v3/contenttype/forms"/>
  </ds:schemaRefs>
</ds:datastoreItem>
</file>

<file path=customXml/itemProps4.xml><?xml version="1.0" encoding="utf-8"?>
<ds:datastoreItem xmlns:ds="http://schemas.openxmlformats.org/officeDocument/2006/customXml" ds:itemID="{788D3DE3-8206-4607-8675-DE479244D5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fa894-b235-41da-b9ee-9562b1e68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PPP Template</Template>
  <TotalTime>30</TotalTime>
  <Words>4085</Words>
  <Application>Microsoft Office PowerPoint</Application>
  <PresentationFormat>Grand écran</PresentationFormat>
  <Paragraphs>227</Paragraphs>
  <Slides>19</Slides>
  <Notes>16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Trebuchet MS</vt:lpstr>
      <vt:lpstr>Wingdings</vt:lpstr>
      <vt:lpstr>Rückblick</vt:lpstr>
      <vt:lpstr>  </vt:lpstr>
      <vt:lpstr>Clôture de l’enquête</vt:lpstr>
      <vt:lpstr>Présentation PowerPoint</vt:lpstr>
      <vt:lpstr>Article 36 - Poursuites devant les juridictions nationales </vt:lpstr>
      <vt:lpstr>Article 36 - Poursuites devant les juridictions nationales </vt:lpstr>
      <vt:lpstr>Article 36 - Poursuites devant les juridictions nationales </vt:lpstr>
      <vt:lpstr>Article 36 - Poursuites devant les juridictions nationales </vt:lpstr>
      <vt:lpstr>Article 39 - Classement sans suite d’une affaire</vt:lpstr>
      <vt:lpstr>Article 39 - Classement sans suite d’une affaire</vt:lpstr>
      <vt:lpstr>Article 39 - Classement sans suite d’une affaire</vt:lpstr>
      <vt:lpstr>Article 40 - Procédures simplifiées en matière de poursuites </vt:lpstr>
      <vt:lpstr>Article 40 - Procédures simplifiées en matière de poursuites</vt:lpstr>
      <vt:lpstr>Article 40 - Procédures simplifiées en matière de poursuites</vt:lpstr>
      <vt:lpstr>Article 34 - Renvois et transferts de procédure aux autorités nationales</vt:lpstr>
      <vt:lpstr>Article 35 - Clôture de l’enquête</vt:lpstr>
      <vt:lpstr>Présentation PowerPoint</vt:lpstr>
      <vt:lpstr>Décisions à prendre  en vertu du droit national</vt:lpstr>
      <vt:lpstr>Procédures judiciaires / Phase du procès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Garry HUTTON</cp:lastModifiedBy>
  <cp:revision>52</cp:revision>
  <cp:lastPrinted>2016-10-12T07:25:39Z</cp:lastPrinted>
  <dcterms:created xsi:type="dcterms:W3CDTF">2020-09-29T09:53:56Z</dcterms:created>
  <dcterms:modified xsi:type="dcterms:W3CDTF">2022-02-03T07:20:59Z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0x0101004D6BE50D68D3FB4CB86FCC808E3102E700B52DCB55B1753042A49B3B4B7598A69E</vt:lpwstr>
  </property>
</Properties>
</file>